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54.xml" ContentType="application/vnd.openxmlformats-officedocument.presentationml.notesSlide+xml"/>
  <Override PartName="/ppt/notesSlides/notesSlide43.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35.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53.xml" ContentType="application/vnd.openxmlformats-officedocument.presentationml.notesSlide+xml"/>
  <Override PartName="/ppt/notesSlides/notesSlide49.xml" ContentType="application/vnd.openxmlformats-officedocument.presentationml.notesSlide+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50.xml" ContentType="application/vnd.openxmlformats-officedocument.presentationml.notesSlide+xml"/>
  <Override PartName="/ppt/notesSlides/notesSlide42.xml" ContentType="application/vnd.openxmlformats-officedocument.presentationml.notesSlide+xml"/>
  <Override PartName="/ppt/notesSlides/notesSlide26.xml" ContentType="application/vnd.openxmlformats-officedocument.presentationml.notesSlide+xml"/>
  <Override PartName="/ppt/notesSlides/notesSlide40.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46.xml" ContentType="application/vnd.openxmlformats-officedocument.presentationml.notesSlide+xml"/>
  <Override PartName="/ppt/notesSlides/notesSlide56.xml" ContentType="application/vnd.openxmlformats-officedocument.presentationml.notesSlide+xml"/>
  <Override PartName="/ppt/notesSlides/notesSlide18.xml" ContentType="application/vnd.openxmlformats-officedocument.presentationml.notesSlide+xml"/>
  <Override PartName="/ppt/notesSlides/notesSlide39.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48.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47.xml" ContentType="application/vnd.openxmlformats-officedocument.presentationml.notesSlide+xml"/>
  <Override PartName="/ppt/notesSlides/notesSlide32.xml" ContentType="application/vnd.openxmlformats-officedocument.presentationml.notesSlide+xml"/>
  <Override PartName="/ppt/notesSlides/notesSlide37.xml" ContentType="application/vnd.openxmlformats-officedocument.presentationml.notesSlide+xml"/>
  <Override PartName="/ppt/notesSlides/notesSlide31.xml" ContentType="application/vnd.openxmlformats-officedocument.presentationml.notesSlide+xml"/>
  <Override PartName="/ppt/notesSlides/notesSlide58.xml" ContentType="application/vnd.openxmlformats-officedocument.presentationml.notesSlide+xml"/>
  <Override PartName="/ppt/notesSlides/notesSlide52.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38.xml" ContentType="application/vnd.openxmlformats-officedocument.presentationml.notesSlide+xml"/>
  <Override PartName="/ppt/notesSlides/notesSlide8.xml" ContentType="application/vnd.openxmlformats-officedocument.presentationml.notesSlide+xml"/>
  <Override PartName="/ppt/notesSlides/notesSlide45.xml" ContentType="application/vnd.openxmlformats-officedocument.presentationml.notesSlide+xml"/>
  <Override PartName="/ppt/notesSlides/notesSlide55.xml" ContentType="application/vnd.openxmlformats-officedocument.presentationml.notesSlide+xml"/>
  <Override PartName="/ppt/notesSlides/notesSlide44.xml" ContentType="application/vnd.openxmlformats-officedocument.presentationml.notesSlide+xml"/>
  <Override PartName="/ppt/notesSlides/notesSlide57.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51.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37.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slides/slide6.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56.xml" ContentType="application/vnd.openxmlformats-officedocument.presentationml.slide+xml"/>
  <Override PartName="/ppt/slides/slide24.xml" ContentType="application/vnd.openxmlformats-officedocument.presentationml.slide+xml"/>
  <Override PartName="/ppt/slides/slide50.xml" ContentType="application/vnd.openxmlformats-officedocument.presentationml.slide+xml"/>
  <Override PartName="/ppt/slides/slide11.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40.xml" ContentType="application/vnd.openxmlformats-officedocument.presentationml.slide+xml"/>
  <Override PartName="/ppt/slides/slide1.xml" ContentType="application/vnd.openxmlformats-officedocument.presentationml.slide+xml"/>
  <Override PartName="/ppt/slides/slide44.xml" ContentType="application/vnd.openxmlformats-officedocument.presentationml.slide+xml"/>
  <Override PartName="/ppt/slides/slide46.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58.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4.xml" ContentType="application/vnd.openxmlformats-officedocument.presentationml.slide+xml"/>
  <Override PartName="/ppt/slides/slide28.xml" ContentType="application/vnd.openxmlformats-officedocument.presentationml.slide+xml"/>
  <Override PartName="/ppt/slides/slide14.xml" ContentType="application/vnd.openxmlformats-officedocument.presentationml.slide+xml"/>
  <Override PartName="/ppt/slides/slide5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48.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54.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34.xml" ContentType="application/vnd.openxmlformats-officedocument.presentationml.slide+xml"/>
  <Override PartName="/ppt/slides/slide10.xml" ContentType="application/vnd.openxmlformats-officedocument.presentationml.slide+xml"/>
  <Override PartName="/ppt/slides/slide51.xml" ContentType="application/vnd.openxmlformats-officedocument.presentationml.slide+xml"/>
  <Override PartName="/ppt/slides/slide57.xml" ContentType="application/vnd.openxmlformats-officedocument.presentationml.slide+xml"/>
  <Override PartName="/ppt/slides/slide31.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38.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55.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34418019-9589-4640-92B8-A6C416936B5B}">
  <a:tblStyle styleName="Table_0" styleId="{34418019-9589-4640-92B8-A6C416936B5B}">
    <a:wholeTbl>
      <a:tcStyle>
        <a:tcBdr>
          <a:left>
            <a:ln w="9525" cap="flat">
              <a:solidFill>
                <a:srgbClr val="000000"/>
              </a:solidFill>
              <a:prstDash val="solid"/>
              <a:round/>
              <a:headEnd w="med" len="med" type="none"/>
              <a:tailEnd w="med" len="med" type="none"/>
            </a:ln>
          </a:left>
          <a:right>
            <a:ln w="9525" cap="flat">
              <a:solidFill>
                <a:srgbClr val="000000"/>
              </a:solidFill>
              <a:prstDash val="solid"/>
              <a:round/>
              <a:headEnd w="med" len="med" type="none"/>
              <a:tailEnd w="med" len="med" type="none"/>
            </a:ln>
          </a:right>
          <a:top>
            <a:ln w="9525" cap="flat">
              <a:solidFill>
                <a:srgbClr val="000000"/>
              </a:solidFill>
              <a:prstDash val="solid"/>
              <a:round/>
              <a:headEnd w="med" len="med" type="none"/>
              <a:tailEnd w="med" len="med" type="none"/>
            </a:ln>
          </a:top>
          <a:bottom>
            <a:ln w="9525" cap="flat">
              <a:solidFill>
                <a:srgbClr val="000000"/>
              </a:solidFill>
              <a:prstDash val="solid"/>
              <a:round/>
              <a:headEnd w="med" len="med" type="none"/>
              <a:tailEnd w="med" len="med" type="none"/>
            </a:ln>
          </a:bottom>
          <a:insideH>
            <a:ln w="9525" cap="flat">
              <a:solidFill>
                <a:srgbClr val="000000"/>
              </a:solidFill>
              <a:prstDash val="solid"/>
              <a:round/>
              <a:headEnd w="med" len="med" type="none"/>
              <a:tailEnd w="med" len="med" type="none"/>
            </a:ln>
          </a:insideH>
          <a:insideV>
            <a:ln w="9525" cap="flat">
              <a:solidFill>
                <a:srgbClr val="000000"/>
              </a:solidFill>
              <a:prstDash val="solid"/>
              <a:round/>
              <a:headEnd w="med" len="med" type="none"/>
              <a:tailEnd w="med" len="med" type="none"/>
            </a:ln>
          </a:insideV>
        </a:tcBdr>
      </a:tcStyle>
    </a:wholeTbl>
  </a:tblStyle>
</a:tblStyleLst>
</file>

<file path=ppt/_rels/presentation.xml.rels><?xml version="1.0" encoding="UTF-8" standalone="yes"?><Relationships xmlns="http://schemas.openxmlformats.org/package/2006/relationships"><Relationship Target="slides/slide34.xml" Type="http://schemas.openxmlformats.org/officeDocument/2006/relationships/slide" Id="rId39"/><Relationship Target="slides/slide33.xml" Type="http://schemas.openxmlformats.org/officeDocument/2006/relationships/slide" Id="rId38"/><Relationship Target="slides/slide32.xml" Type="http://schemas.openxmlformats.org/officeDocument/2006/relationships/slide" Id="rId37"/><Relationship Target="slides/slide31.xml" Type="http://schemas.openxmlformats.org/officeDocument/2006/relationships/slide" Id="rId36"/><Relationship Target="slides/slide25.xml" Type="http://schemas.openxmlformats.org/officeDocument/2006/relationships/slide" Id="rId30"/><Relationship Target="slides/slide26.xml" Type="http://schemas.openxmlformats.org/officeDocument/2006/relationships/slide" Id="rId3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43.xml" Type="http://schemas.openxmlformats.org/officeDocument/2006/relationships/slide" Id="rId48"/><Relationship Target="slides/slide42.xml" Type="http://schemas.openxmlformats.org/officeDocument/2006/relationships/slide" Id="rId47"/><Relationship Target="slides/slide44.xml" Type="http://schemas.openxmlformats.org/officeDocument/2006/relationships/slide" Id="rId49"/><Relationship Target="presProps.xml" Type="http://schemas.openxmlformats.org/officeDocument/2006/relationships/presProps" Id="rId2"/><Relationship Target="theme/theme1.xml" Type="http://schemas.openxmlformats.org/officeDocument/2006/relationships/theme" Id="rId1"/><Relationship Target="slides/slide35.xml" Type="http://schemas.openxmlformats.org/officeDocument/2006/relationships/slide" Id="rId40"/><Relationship Target="slideMasters/slideMaster1.xml" Type="http://schemas.openxmlformats.org/officeDocument/2006/relationships/slideMaster" Id="rId4"/><Relationship Target="slides/slide36.xml" Type="http://schemas.openxmlformats.org/officeDocument/2006/relationships/slide" Id="rId41"/><Relationship Target="tableStyles.xml" Type="http://schemas.openxmlformats.org/officeDocument/2006/relationships/tableStyles" Id="rId3"/><Relationship Target="slides/slide37.xml" Type="http://schemas.openxmlformats.org/officeDocument/2006/relationships/slide" Id="rId42"/><Relationship Target="slides/slide38.xml" Type="http://schemas.openxmlformats.org/officeDocument/2006/relationships/slide" Id="rId43"/><Relationship Target="slides/slide39.xml" Type="http://schemas.openxmlformats.org/officeDocument/2006/relationships/slide" Id="rId44"/><Relationship Target="slides/slide40.xml" Type="http://schemas.openxmlformats.org/officeDocument/2006/relationships/slide" Id="rId45"/><Relationship Target="slides/slide41.xml" Type="http://schemas.openxmlformats.org/officeDocument/2006/relationships/slide" Id="rId46"/><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 Target="slides/slide53.xml" Type="http://schemas.openxmlformats.org/officeDocument/2006/relationships/slide" Id="rId58"/><Relationship Target="slides/slide54.xml" Type="http://schemas.openxmlformats.org/officeDocument/2006/relationships/slide" Id="rId59"/><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52.xml" Type="http://schemas.openxmlformats.org/officeDocument/2006/relationships/slide" Id="rId57"/><Relationship Target="slides/slide51.xml" Type="http://schemas.openxmlformats.org/officeDocument/2006/relationships/slide" Id="rId56"/><Relationship Target="slides/slide50.xml" Type="http://schemas.openxmlformats.org/officeDocument/2006/relationships/slide" Id="rId55"/><Relationship Target="slides/slide49.xml" Type="http://schemas.openxmlformats.org/officeDocument/2006/relationships/slide" Id="rId54"/><Relationship Target="slides/slide48.xml" Type="http://schemas.openxmlformats.org/officeDocument/2006/relationships/slide" Id="rId53"/><Relationship Target="slides/slide47.xml" Type="http://schemas.openxmlformats.org/officeDocument/2006/relationships/slide" Id="rId52"/><Relationship Target="slides/slide46.xml" Type="http://schemas.openxmlformats.org/officeDocument/2006/relationships/slide" Id="rId51"/><Relationship Target="slides/slide45.xml" Type="http://schemas.openxmlformats.org/officeDocument/2006/relationships/slide" Id="rId50"/><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slides/slide16.xml" Type="http://schemas.openxmlformats.org/officeDocument/2006/relationships/slide" Id="rId21"/><Relationship Target="slides/slide17.xml" Type="http://schemas.openxmlformats.org/officeDocument/2006/relationships/slide" Id="rId22"/><Relationship Target="slides/slide55.xml" Type="http://schemas.openxmlformats.org/officeDocument/2006/relationships/slide" Id="rId60"/><Relationship Target="slides/slide18.xml" Type="http://schemas.openxmlformats.org/officeDocument/2006/relationships/slide" Id="rId23"/><Relationship Target="slides/slide19.xml" Type="http://schemas.openxmlformats.org/officeDocument/2006/relationships/slide" Id="rId24"/><Relationship Target="slides/slide15.xml" Type="http://schemas.openxmlformats.org/officeDocument/2006/relationships/slide" Id="rId20"/><Relationship Target="slides/slide57.xml" Type="http://schemas.openxmlformats.org/officeDocument/2006/relationships/slide" Id="rId62"/><Relationship Target="slides/slide56.xml" Type="http://schemas.openxmlformats.org/officeDocument/2006/relationships/slide" Id="rId61"/><Relationship Target="slides/slide58.xml" Type="http://schemas.openxmlformats.org/officeDocument/2006/relationships/slide" Id="rId63"/></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 name="Shape 42"/>
        <p:cNvGrpSpPr/>
        <p:nvPr/>
      </p:nvGrpSpPr>
      <p:grpSpPr>
        <a:xfrm>
          <a:off y="0" x="0"/>
          <a:ext cy="0" cx="0"/>
          <a:chOff y="0" x="0"/>
          <a:chExt cy="0" cx="0"/>
        </a:xfrm>
      </p:grpSpPr>
      <p:sp>
        <p:nvSpPr>
          <p:cNvPr id="43" name="Shape 4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4" name="Shape 4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2" name="Shape 192"/>
        <p:cNvGrpSpPr/>
        <p:nvPr/>
      </p:nvGrpSpPr>
      <p:grpSpPr>
        <a:xfrm>
          <a:off y="0" x="0"/>
          <a:ext cy="0" cx="0"/>
          <a:chOff y="0" x="0"/>
          <a:chExt cy="0" cx="0"/>
        </a:xfrm>
      </p:grpSpPr>
      <p:sp>
        <p:nvSpPr>
          <p:cNvPr id="193" name="Shape 19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4" name="Shape 19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ことを証明しました</a:t>
            </a:r>
          </a:p>
          <a:p>
            <a:pPr algn="l" rtl="0" lvl="0" marR="0" indent="0" marL="0">
              <a:spcBef>
                <a:spcPts val="0"/>
              </a:spcBef>
              <a:buSzPct val="25000"/>
              <a:buFont typeface="Arial"/>
              <a:buNone/>
            </a:pPr>
            <a:r>
              <a:rPr strike="noStrike" u="none" b="0" cap="none" baseline="0" sz="1100" lang="ja" i="0"/>
              <a:t>本演習では論文のことを著者の頭文字をとってTTMOという名前で扱う</a:t>
            </a:r>
          </a:p>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2" name="Shape 202"/>
        <p:cNvGrpSpPr/>
        <p:nvPr/>
      </p:nvGrpSpPr>
      <p:grpSpPr>
        <a:xfrm>
          <a:off y="0" x="0"/>
          <a:ext cy="0" cx="0"/>
          <a:chOff y="0" x="0"/>
          <a:chExt cy="0" cx="0"/>
        </a:xfrm>
      </p:grpSpPr>
      <p:sp>
        <p:nvSpPr>
          <p:cNvPr id="203" name="Shape 2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04" name="Shape 20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3" name="Shape 213"/>
        <p:cNvGrpSpPr/>
        <p:nvPr/>
      </p:nvGrpSpPr>
      <p:grpSpPr>
        <a:xfrm>
          <a:off y="0" x="0"/>
          <a:ext cy="0" cx="0"/>
          <a:chOff y="0" x="0"/>
          <a:chExt cy="0" cx="0"/>
        </a:xfrm>
      </p:grpSpPr>
      <p:sp>
        <p:nvSpPr>
          <p:cNvPr id="214" name="Shape 21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5" name="Shape 215"/>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26" name="Shape 22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3" name="Shape 233"/>
        <p:cNvGrpSpPr/>
        <p:nvPr/>
      </p:nvGrpSpPr>
      <p:grpSpPr>
        <a:xfrm>
          <a:off y="0" x="0"/>
          <a:ext cy="0" cx="0"/>
          <a:chOff y="0" x="0"/>
          <a:chExt cy="0" cx="0"/>
        </a:xfrm>
      </p:grpSpPr>
      <p:sp>
        <p:nvSpPr>
          <p:cNvPr id="234" name="Shape 23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35" name="Shape 235"/>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Uncorrelated性の検証は不可能なので</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1" name="Shape 241"/>
        <p:cNvGrpSpPr/>
        <p:nvPr/>
      </p:nvGrpSpPr>
      <p:grpSpPr>
        <a:xfrm>
          <a:off y="0" x="0"/>
          <a:ext cy="0" cx="0"/>
          <a:chOff y="0" x="0"/>
          <a:chExt cy="0" cx="0"/>
        </a:xfrm>
      </p:grpSpPr>
      <p:sp>
        <p:nvSpPr>
          <p:cNvPr id="242" name="Shape 24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43" name="Shape 24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これどっちか</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7" name="Shape 247"/>
        <p:cNvGrpSpPr/>
        <p:nvPr/>
      </p:nvGrpSpPr>
      <p:grpSpPr>
        <a:xfrm>
          <a:off y="0" x="0"/>
          <a:ext cy="0" cx="0"/>
          <a:chOff y="0" x="0"/>
          <a:chExt cy="0" cx="0"/>
        </a:xfrm>
      </p:grpSpPr>
      <p:sp>
        <p:nvSpPr>
          <p:cNvPr id="248" name="Shape 24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49" name="Shape 24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6" name="Shape 256"/>
        <p:cNvGrpSpPr/>
        <p:nvPr/>
      </p:nvGrpSpPr>
      <p:grpSpPr>
        <a:xfrm>
          <a:off y="0" x="0"/>
          <a:ext cy="0" cx="0"/>
          <a:chOff y="0" x="0"/>
          <a:chExt cy="0" cx="0"/>
        </a:xfrm>
      </p:grpSpPr>
      <p:sp>
        <p:nvSpPr>
          <p:cNvPr id="257" name="Shape 25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58" name="Shape 25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7" name="Shape 267"/>
        <p:cNvGrpSpPr/>
        <p:nvPr/>
      </p:nvGrpSpPr>
      <p:grpSpPr>
        <a:xfrm>
          <a:off y="0" x="0"/>
          <a:ext cy="0" cx="0"/>
          <a:chOff y="0" x="0"/>
          <a:chExt cy="0" cx="0"/>
        </a:xfrm>
      </p:grpSpPr>
      <p:sp>
        <p:nvSpPr>
          <p:cNvPr id="268" name="Shape 26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9" name="Shape 26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3" name="Shape 273"/>
        <p:cNvGrpSpPr/>
        <p:nvPr/>
      </p:nvGrpSpPr>
      <p:grpSpPr>
        <a:xfrm>
          <a:off y="0" x="0"/>
          <a:ext cy="0" cx="0"/>
          <a:chOff y="0" x="0"/>
          <a:chExt cy="0" cx="0"/>
        </a:xfrm>
      </p:grpSpPr>
      <p:sp>
        <p:nvSpPr>
          <p:cNvPr id="274" name="Shape 27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75" name="Shape 275"/>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1" name="Shape 51"/>
        <p:cNvGrpSpPr/>
        <p:nvPr/>
      </p:nvGrpSpPr>
      <p:grpSpPr>
        <a:xfrm>
          <a:off y="0" x="0"/>
          <a:ext cy="0" cx="0"/>
          <a:chOff y="0" x="0"/>
          <a:chExt cy="0" cx="0"/>
        </a:xfrm>
      </p:grpSpPr>
      <p:sp>
        <p:nvSpPr>
          <p:cNvPr id="52" name="Shape 5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3" name="Shape 5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3" name="Shape 283"/>
        <p:cNvGrpSpPr/>
        <p:nvPr/>
      </p:nvGrpSpPr>
      <p:grpSpPr>
        <a:xfrm>
          <a:off y="0" x="0"/>
          <a:ext cy="0" cx="0"/>
          <a:chOff y="0" x="0"/>
          <a:chExt cy="0" cx="0"/>
        </a:xfrm>
      </p:grpSpPr>
      <p:sp>
        <p:nvSpPr>
          <p:cNvPr id="284" name="Shape 2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85" name="Shape 285"/>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z="1100" lang="ja"/>
              <a:t>軽く</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4" name="Shape 294"/>
        <p:cNvGrpSpPr/>
        <p:nvPr/>
      </p:nvGrpSpPr>
      <p:grpSpPr>
        <a:xfrm>
          <a:off y="0" x="0"/>
          <a:ext cy="0" cx="0"/>
          <a:chOff y="0" x="0"/>
          <a:chExt cy="0" cx="0"/>
        </a:xfrm>
      </p:grpSpPr>
      <p:sp>
        <p:nvSpPr>
          <p:cNvPr id="295" name="Shape 29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96" name="Shape 29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8" name="Shape 308"/>
        <p:cNvGrpSpPr/>
        <p:nvPr/>
      </p:nvGrpSpPr>
      <p:grpSpPr>
        <a:xfrm>
          <a:off y="0" x="0"/>
          <a:ext cy="0" cx="0"/>
          <a:chOff y="0" x="0"/>
          <a:chExt cy="0" cx="0"/>
        </a:xfrm>
      </p:grpSpPr>
      <p:sp>
        <p:nvSpPr>
          <p:cNvPr id="309" name="Shape 30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10" name="Shape 310"/>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7" name="Shape 327"/>
        <p:cNvGrpSpPr/>
        <p:nvPr/>
      </p:nvGrpSpPr>
      <p:grpSpPr>
        <a:xfrm>
          <a:off y="0" x="0"/>
          <a:ext cy="0" cx="0"/>
          <a:chOff y="0" x="0"/>
          <a:chExt cy="0" cx="0"/>
        </a:xfrm>
      </p:grpSpPr>
      <p:sp>
        <p:nvSpPr>
          <p:cNvPr id="328" name="Shape 32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29" name="Shape 32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7" name="Shape 347"/>
        <p:cNvGrpSpPr/>
        <p:nvPr/>
      </p:nvGrpSpPr>
      <p:grpSpPr>
        <a:xfrm>
          <a:off y="0" x="0"/>
          <a:ext cy="0" cx="0"/>
          <a:chOff y="0" x="0"/>
          <a:chExt cy="0" cx="0"/>
        </a:xfrm>
      </p:grpSpPr>
      <p:sp>
        <p:nvSpPr>
          <p:cNvPr id="348" name="Shape 34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49" name="Shape 34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1" name="Shape 371"/>
        <p:cNvGrpSpPr/>
        <p:nvPr/>
      </p:nvGrpSpPr>
      <p:grpSpPr>
        <a:xfrm>
          <a:off y="0" x="0"/>
          <a:ext cy="0" cx="0"/>
          <a:chOff y="0" x="0"/>
          <a:chExt cy="0" cx="0"/>
        </a:xfrm>
      </p:grpSpPr>
      <p:sp>
        <p:nvSpPr>
          <p:cNvPr id="372" name="Shape 37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73" name="Shape 37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4" name="Shape 394"/>
        <p:cNvGrpSpPr/>
        <p:nvPr/>
      </p:nvGrpSpPr>
      <p:grpSpPr>
        <a:xfrm>
          <a:off y="0" x="0"/>
          <a:ext cy="0" cx="0"/>
          <a:chOff y="0" x="0"/>
          <a:chExt cy="0" cx="0"/>
        </a:xfrm>
      </p:grpSpPr>
      <p:sp>
        <p:nvSpPr>
          <p:cNvPr id="395" name="Shape 39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96" name="Shape 39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3" name="Shape 423"/>
        <p:cNvGrpSpPr/>
        <p:nvPr/>
      </p:nvGrpSpPr>
      <p:grpSpPr>
        <a:xfrm>
          <a:off y="0" x="0"/>
          <a:ext cy="0" cx="0"/>
          <a:chOff y="0" x="0"/>
          <a:chExt cy="0" cx="0"/>
        </a:xfrm>
      </p:grpSpPr>
      <p:sp>
        <p:nvSpPr>
          <p:cNvPr id="424" name="Shape 42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25" name="Shape 425"/>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50" name="Shape 450"/>
        <p:cNvGrpSpPr/>
        <p:nvPr/>
      </p:nvGrpSpPr>
      <p:grpSpPr>
        <a:xfrm>
          <a:off y="0" x="0"/>
          <a:ext cy="0" cx="0"/>
          <a:chOff y="0" x="0"/>
          <a:chExt cy="0" cx="0"/>
        </a:xfrm>
      </p:grpSpPr>
      <p:sp>
        <p:nvSpPr>
          <p:cNvPr id="451" name="Shape 4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52" name="Shape 452"/>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84" name="Shape 484"/>
        <p:cNvGrpSpPr/>
        <p:nvPr/>
      </p:nvGrpSpPr>
      <p:grpSpPr>
        <a:xfrm>
          <a:off y="0" x="0"/>
          <a:ext cy="0" cx="0"/>
          <a:chOff y="0" x="0"/>
          <a:chExt cy="0" cx="0"/>
        </a:xfrm>
      </p:grpSpPr>
      <p:sp>
        <p:nvSpPr>
          <p:cNvPr id="485" name="Shape 48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86" name="Shape 48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 name="Shape 57"/>
        <p:cNvGrpSpPr/>
        <p:nvPr/>
      </p:nvGrpSpPr>
      <p:grpSpPr>
        <a:xfrm>
          <a:off y="0" x="0"/>
          <a:ext cy="0" cx="0"/>
          <a:chOff y="0" x="0"/>
          <a:chExt cy="0" cx="0"/>
        </a:xfrm>
      </p:grpSpPr>
      <p:sp>
        <p:nvSpPr>
          <p:cNvPr id="58" name="Shape 5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9" name="Shape 5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16" name="Shape 516"/>
        <p:cNvGrpSpPr/>
        <p:nvPr/>
      </p:nvGrpSpPr>
      <p:grpSpPr>
        <a:xfrm>
          <a:off y="0" x="0"/>
          <a:ext cy="0" cx="0"/>
          <a:chOff y="0" x="0"/>
          <a:chExt cy="0" cx="0"/>
        </a:xfrm>
      </p:grpSpPr>
      <p:sp>
        <p:nvSpPr>
          <p:cNvPr id="517" name="Shape 51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18" name="Shape 51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52" name="Shape 552"/>
        <p:cNvGrpSpPr/>
        <p:nvPr/>
      </p:nvGrpSpPr>
      <p:grpSpPr>
        <a:xfrm>
          <a:off y="0" x="0"/>
          <a:ext cy="0" cx="0"/>
          <a:chOff y="0" x="0"/>
          <a:chExt cy="0" cx="0"/>
        </a:xfrm>
      </p:grpSpPr>
      <p:sp>
        <p:nvSpPr>
          <p:cNvPr id="553" name="Shape 55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54" name="Shape 55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3" name="Shape 563"/>
        <p:cNvGrpSpPr/>
        <p:nvPr/>
      </p:nvGrpSpPr>
      <p:grpSpPr>
        <a:xfrm>
          <a:off y="0" x="0"/>
          <a:ext cy="0" cx="0"/>
          <a:chOff y="0" x="0"/>
          <a:chExt cy="0" cx="0"/>
        </a:xfrm>
      </p:grpSpPr>
      <p:sp>
        <p:nvSpPr>
          <p:cNvPr id="564" name="Shape 56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65" name="Shape 565"/>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m=1で作った場合のBAモデル</a:t>
            </a:r>
          </a:p>
          <a:p>
            <a:pPr algn="l" rtl="0" lvl="0" marR="0" indent="0" marL="0">
              <a:spcBef>
                <a:spcPts val="0"/>
              </a:spcBef>
              <a:buSzPct val="25000"/>
              <a:buFont typeface="Arial"/>
              <a:buNone/>
            </a:pPr>
            <a:r>
              <a:rPr sz="1100" lang="ja"/>
              <a:t>修正BAモデルは特徴量を解析しやすいようにBAモデルに初期頂点を１つで追加する枝の数を１つにする修正を加えて作成したものです</a:t>
            </a:r>
          </a:p>
          <a:p>
            <a:pPr algn="l" rtl="0" lvl="0" marR="0" indent="0" marL="0">
              <a:spcBef>
                <a:spcPts val="0"/>
              </a:spcBef>
              <a:buFont typeface="Arial"/>
              <a:buNone/>
            </a:pPr>
            <a:r>
              <a:t/>
            </a:r>
            <a:endParaRPr sz="1100"/>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9" name="Shape 569"/>
        <p:cNvGrpSpPr/>
        <p:nvPr/>
      </p:nvGrpSpPr>
      <p:grpSpPr>
        <a:xfrm>
          <a:off y="0" x="0"/>
          <a:ext cy="0" cx="0"/>
          <a:chOff y="0" x="0"/>
          <a:chExt cy="0" cx="0"/>
        </a:xfrm>
      </p:grpSpPr>
      <p:sp>
        <p:nvSpPr>
          <p:cNvPr id="570" name="Shape 57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71" name="Shape 571"/>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7" name="Shape 577"/>
        <p:cNvGrpSpPr/>
        <p:nvPr/>
      </p:nvGrpSpPr>
      <p:grpSpPr>
        <a:xfrm>
          <a:off y="0" x="0"/>
          <a:ext cy="0" cx="0"/>
          <a:chOff y="0" x="0"/>
          <a:chExt cy="0" cx="0"/>
        </a:xfrm>
      </p:grpSpPr>
      <p:sp>
        <p:nvSpPr>
          <p:cNvPr id="578" name="Shape 57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79" name="Shape 57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84" name="Shape 584"/>
        <p:cNvGrpSpPr/>
        <p:nvPr/>
      </p:nvGrpSpPr>
      <p:grpSpPr>
        <a:xfrm>
          <a:off y="0" x="0"/>
          <a:ext cy="0" cx="0"/>
          <a:chOff y="0" x="0"/>
          <a:chExt cy="0" cx="0"/>
        </a:xfrm>
      </p:grpSpPr>
      <p:sp>
        <p:nvSpPr>
          <p:cNvPr id="585" name="Shape 58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86" name="Shape 58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ｓ</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91" name="Shape 591"/>
        <p:cNvGrpSpPr/>
        <p:nvPr/>
      </p:nvGrpSpPr>
      <p:grpSpPr>
        <a:xfrm>
          <a:off y="0" x="0"/>
          <a:ext cy="0" cx="0"/>
          <a:chOff y="0" x="0"/>
          <a:chExt cy="0" cx="0"/>
        </a:xfrm>
      </p:grpSpPr>
      <p:sp>
        <p:nvSpPr>
          <p:cNvPr id="592" name="Shape 59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93" name="Shape 59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ｓ</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99" name="Shape 599"/>
        <p:cNvGrpSpPr/>
        <p:nvPr/>
      </p:nvGrpSpPr>
      <p:grpSpPr>
        <a:xfrm>
          <a:off y="0" x="0"/>
          <a:ext cy="0" cx="0"/>
          <a:chOff y="0" x="0"/>
          <a:chExt cy="0" cx="0"/>
        </a:xfrm>
      </p:grpSpPr>
      <p:sp>
        <p:nvSpPr>
          <p:cNvPr id="600" name="Shape 60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01" name="Shape 601"/>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12" name="Shape 612"/>
        <p:cNvGrpSpPr/>
        <p:nvPr/>
      </p:nvGrpSpPr>
      <p:grpSpPr>
        <a:xfrm>
          <a:off y="0" x="0"/>
          <a:ext cy="0" cx="0"/>
          <a:chOff y="0" x="0"/>
          <a:chExt cy="0" cx="0"/>
        </a:xfrm>
      </p:grpSpPr>
      <p:sp>
        <p:nvSpPr>
          <p:cNvPr id="613" name="Shape 61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14" name="Shape 61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26" name="Shape 626"/>
        <p:cNvGrpSpPr/>
        <p:nvPr/>
      </p:nvGrpSpPr>
      <p:grpSpPr>
        <a:xfrm>
          <a:off y="0" x="0"/>
          <a:ext cy="0" cx="0"/>
          <a:chOff y="0" x="0"/>
          <a:chExt cy="0" cx="0"/>
        </a:xfrm>
      </p:grpSpPr>
      <p:sp>
        <p:nvSpPr>
          <p:cNvPr id="627" name="Shape 62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28" name="Shape 62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 name="Shape 85"/>
        <p:cNvGrpSpPr/>
        <p:nvPr/>
      </p:nvGrpSpPr>
      <p:grpSpPr>
        <a:xfrm>
          <a:off y="0" x="0"/>
          <a:ext cy="0" cx="0"/>
          <a:chOff y="0" x="0"/>
          <a:chExt cy="0" cx="0"/>
        </a:xfrm>
      </p:grpSpPr>
      <p:sp>
        <p:nvSpPr>
          <p:cNvPr id="86" name="Shape 8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7" name="Shape 87"/>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数学的定義はこのようになっています</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96" name="Shape 696"/>
        <p:cNvGrpSpPr/>
        <p:nvPr/>
      </p:nvGrpSpPr>
      <p:grpSpPr>
        <a:xfrm>
          <a:off y="0" x="0"/>
          <a:ext cy="0" cx="0"/>
          <a:chOff y="0" x="0"/>
          <a:chExt cy="0" cx="0"/>
        </a:xfrm>
      </p:grpSpPr>
      <p:sp>
        <p:nvSpPr>
          <p:cNvPr id="697" name="Shape 69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98" name="Shape 69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02" name="Shape 702"/>
        <p:cNvGrpSpPr/>
        <p:nvPr/>
      </p:nvGrpSpPr>
      <p:grpSpPr>
        <a:xfrm>
          <a:off y="0" x="0"/>
          <a:ext cy="0" cx="0"/>
          <a:chOff y="0" x="0"/>
          <a:chExt cy="0" cx="0"/>
        </a:xfrm>
      </p:grpSpPr>
      <p:sp>
        <p:nvSpPr>
          <p:cNvPr id="703" name="Shape 7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04" name="Shape 70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12" name="Shape 712"/>
        <p:cNvGrpSpPr/>
        <p:nvPr/>
      </p:nvGrpSpPr>
      <p:grpSpPr>
        <a:xfrm>
          <a:off y="0" x="0"/>
          <a:ext cy="0" cx="0"/>
          <a:chOff y="0" x="0"/>
          <a:chExt cy="0" cx="0"/>
        </a:xfrm>
      </p:grpSpPr>
      <p:sp>
        <p:nvSpPr>
          <p:cNvPr id="713" name="Shape 71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14" name="Shape 71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20" name="Shape 720"/>
        <p:cNvGrpSpPr/>
        <p:nvPr/>
      </p:nvGrpSpPr>
      <p:grpSpPr>
        <a:xfrm>
          <a:off y="0" x="0"/>
          <a:ext cy="0" cx="0"/>
          <a:chOff y="0" x="0"/>
          <a:chExt cy="0" cx="0"/>
        </a:xfrm>
      </p:grpSpPr>
      <p:sp>
        <p:nvSpPr>
          <p:cNvPr id="721" name="Shape 72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22" name="Shape 722"/>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28" name="Shape 728"/>
        <p:cNvGrpSpPr/>
        <p:nvPr/>
      </p:nvGrpSpPr>
      <p:grpSpPr>
        <a:xfrm>
          <a:off y="0" x="0"/>
          <a:ext cy="0" cx="0"/>
          <a:chOff y="0" x="0"/>
          <a:chExt cy="0" cx="0"/>
        </a:xfrm>
      </p:grpSpPr>
      <p:sp>
        <p:nvSpPr>
          <p:cNvPr id="729" name="Shape 72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30" name="Shape 730"/>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6" name="Shape 736"/>
        <p:cNvGrpSpPr/>
        <p:nvPr/>
      </p:nvGrpSpPr>
      <p:grpSpPr>
        <a:xfrm>
          <a:off y="0" x="0"/>
          <a:ext cy="0" cx="0"/>
          <a:chOff y="0" x="0"/>
          <a:chExt cy="0" cx="0"/>
        </a:xfrm>
      </p:grpSpPr>
      <p:sp>
        <p:nvSpPr>
          <p:cNvPr id="737" name="Shape 73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38" name="Shape 73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42" name="Shape 742"/>
        <p:cNvGrpSpPr/>
        <p:nvPr/>
      </p:nvGrpSpPr>
      <p:grpSpPr>
        <a:xfrm>
          <a:off y="0" x="0"/>
          <a:ext cy="0" cx="0"/>
          <a:chOff y="0" x="0"/>
          <a:chExt cy="0" cx="0"/>
        </a:xfrm>
      </p:grpSpPr>
      <p:sp>
        <p:nvSpPr>
          <p:cNvPr id="743" name="Shape 74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44" name="Shape 74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54" name="Shape 754"/>
        <p:cNvGrpSpPr/>
        <p:nvPr/>
      </p:nvGrpSpPr>
      <p:grpSpPr>
        <a:xfrm>
          <a:off y="0" x="0"/>
          <a:ext cy="0" cx="0"/>
          <a:chOff y="0" x="0"/>
          <a:chExt cy="0" cx="0"/>
        </a:xfrm>
      </p:grpSpPr>
      <p:sp>
        <p:nvSpPr>
          <p:cNvPr id="755" name="Shape 75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56" name="Shape 75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65" name="Shape 765"/>
        <p:cNvGrpSpPr/>
        <p:nvPr/>
      </p:nvGrpSpPr>
      <p:grpSpPr>
        <a:xfrm>
          <a:off y="0" x="0"/>
          <a:ext cy="0" cx="0"/>
          <a:chOff y="0" x="0"/>
          <a:chExt cy="0" cx="0"/>
        </a:xfrm>
      </p:grpSpPr>
      <p:sp>
        <p:nvSpPr>
          <p:cNvPr id="766" name="Shape 76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67" name="Shape 767"/>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76" name="Shape 776"/>
        <p:cNvGrpSpPr/>
        <p:nvPr/>
      </p:nvGrpSpPr>
      <p:grpSpPr>
        <a:xfrm>
          <a:off y="0" x="0"/>
          <a:ext cy="0" cx="0"/>
          <a:chOff y="0" x="0"/>
          <a:chExt cy="0" cx="0"/>
        </a:xfrm>
      </p:grpSpPr>
      <p:sp>
        <p:nvSpPr>
          <p:cNvPr id="777" name="Shape 77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78" name="Shape 77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7" name="Shape 107"/>
        <p:cNvGrpSpPr/>
        <p:nvPr/>
      </p:nvGrpSpPr>
      <p:grpSpPr>
        <a:xfrm>
          <a:off y="0" x="0"/>
          <a:ext cy="0" cx="0"/>
          <a:chOff y="0" x="0"/>
          <a:chExt cy="0" cx="0"/>
        </a:xfrm>
      </p:grpSpPr>
      <p:sp>
        <p:nvSpPr>
          <p:cNvPr id="108" name="Shape 10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9" name="Shape 10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などを抽象化したものもネットワークで表せます</a:t>
            </a:r>
          </a:p>
          <a:p>
            <a:pPr algn="l" rtl="0" lvl="0" marR="0" indent="0" marL="0">
              <a:spcBef>
                <a:spcPts val="0"/>
              </a:spcBef>
              <a:buSzPct val="25000"/>
              <a:buFont typeface="Arial"/>
              <a:buNone/>
            </a:pPr>
            <a:r>
              <a:rPr sz="1100" lang="ja"/>
              <a:t>現実世界の関係を抽象化するとネットワークとして表せることが多い</a:t>
            </a:r>
          </a:p>
          <a:p>
            <a:pPr algn="l" rtl="0" lvl="0" marR="0" indent="0" marL="0">
              <a:spcBef>
                <a:spcPts val="0"/>
              </a:spcBef>
              <a:buSzPct val="25000"/>
              <a:buFont typeface="Arial"/>
              <a:buNone/>
            </a:pPr>
            <a:r>
              <a:rPr sz="1100" lang="ja"/>
              <a:t>例えば人間関係や交通網,wwwなどを抽象化するとネットワークで表せます</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87" name="Shape 787"/>
        <p:cNvGrpSpPr/>
        <p:nvPr/>
      </p:nvGrpSpPr>
      <p:grpSpPr>
        <a:xfrm>
          <a:off y="0" x="0"/>
          <a:ext cy="0" cx="0"/>
          <a:chOff y="0" x="0"/>
          <a:chExt cy="0" cx="0"/>
        </a:xfrm>
      </p:grpSpPr>
      <p:sp>
        <p:nvSpPr>
          <p:cNvPr id="788" name="Shape 78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89" name="Shape 789"/>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98" name="Shape 798"/>
        <p:cNvGrpSpPr/>
        <p:nvPr/>
      </p:nvGrpSpPr>
      <p:grpSpPr>
        <a:xfrm>
          <a:off y="0" x="0"/>
          <a:ext cy="0" cx="0"/>
          <a:chOff y="0" x="0"/>
          <a:chExt cy="0" cx="0"/>
        </a:xfrm>
      </p:grpSpPr>
      <p:sp>
        <p:nvSpPr>
          <p:cNvPr id="799" name="Shape 79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00" name="Shape 800"/>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09" name="Shape 809"/>
        <p:cNvGrpSpPr/>
        <p:nvPr/>
      </p:nvGrpSpPr>
      <p:grpSpPr>
        <a:xfrm>
          <a:off y="0" x="0"/>
          <a:ext cy="0" cx="0"/>
          <a:chOff y="0" x="0"/>
          <a:chExt cy="0" cx="0"/>
        </a:xfrm>
      </p:grpSpPr>
      <p:sp>
        <p:nvSpPr>
          <p:cNvPr id="810" name="Shape 81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11" name="Shape 811"/>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20" name="Shape 820"/>
        <p:cNvGrpSpPr/>
        <p:nvPr/>
      </p:nvGrpSpPr>
      <p:grpSpPr>
        <a:xfrm>
          <a:off y="0" x="0"/>
          <a:ext cy="0" cx="0"/>
          <a:chOff y="0" x="0"/>
          <a:chExt cy="0" cx="0"/>
        </a:xfrm>
      </p:grpSpPr>
      <p:sp>
        <p:nvSpPr>
          <p:cNvPr id="821" name="Shape 82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22" name="Shape 822"/>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1" name="Shape 831"/>
        <p:cNvGrpSpPr/>
        <p:nvPr/>
      </p:nvGrpSpPr>
      <p:grpSpPr>
        <a:xfrm>
          <a:off y="0" x="0"/>
          <a:ext cy="0" cx="0"/>
          <a:chOff y="0" x="0"/>
          <a:chExt cy="0" cx="0"/>
        </a:xfrm>
      </p:grpSpPr>
      <p:sp>
        <p:nvSpPr>
          <p:cNvPr id="832" name="Shape 83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33" name="Shape 83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9" name="Shape 839"/>
        <p:cNvGrpSpPr/>
        <p:nvPr/>
      </p:nvGrpSpPr>
      <p:grpSpPr>
        <a:xfrm>
          <a:off y="0" x="0"/>
          <a:ext cy="0" cx="0"/>
          <a:chOff y="0" x="0"/>
          <a:chExt cy="0" cx="0"/>
        </a:xfrm>
      </p:grpSpPr>
      <p:sp>
        <p:nvSpPr>
          <p:cNvPr id="840" name="Shape 84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41" name="Shape 841"/>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46" name="Shape 846"/>
        <p:cNvGrpSpPr/>
        <p:nvPr/>
      </p:nvGrpSpPr>
      <p:grpSpPr>
        <a:xfrm>
          <a:off y="0" x="0"/>
          <a:ext cy="0" cx="0"/>
          <a:chOff y="0" x="0"/>
          <a:chExt cy="0" cx="0"/>
        </a:xfrm>
      </p:grpSpPr>
      <p:sp>
        <p:nvSpPr>
          <p:cNvPr id="847" name="Shape 84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48" name="Shape 84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5" name="Shape 855"/>
        <p:cNvGrpSpPr/>
        <p:nvPr/>
      </p:nvGrpSpPr>
      <p:grpSpPr>
        <a:xfrm>
          <a:off y="0" x="0"/>
          <a:ext cy="0" cx="0"/>
          <a:chOff y="0" x="0"/>
          <a:chExt cy="0" cx="0"/>
        </a:xfrm>
      </p:grpSpPr>
      <p:sp>
        <p:nvSpPr>
          <p:cNvPr id="856" name="Shape 85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57" name="Shape 857"/>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64" name="Shape 864"/>
        <p:cNvGrpSpPr/>
        <p:nvPr/>
      </p:nvGrpSpPr>
      <p:grpSpPr>
        <a:xfrm>
          <a:off y="0" x="0"/>
          <a:ext cy="0" cx="0"/>
          <a:chOff y="0" x="0"/>
          <a:chExt cy="0" cx="0"/>
        </a:xfrm>
      </p:grpSpPr>
      <p:sp>
        <p:nvSpPr>
          <p:cNvPr id="865" name="Shape 86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66" name="Shape 866"/>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uncorrelated性を検証できなかったので検証できるようにするのが今後の課題</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1" name="Shape 131"/>
        <p:cNvGrpSpPr/>
        <p:nvPr/>
      </p:nvGrpSpPr>
      <p:grpSpPr>
        <a:xfrm>
          <a:off y="0" x="0"/>
          <a:ext cy="0" cx="0"/>
          <a:chOff y="0" x="0"/>
          <a:chExt cy="0" cx="0"/>
        </a:xfrm>
      </p:grpSpPr>
      <p:sp>
        <p:nvSpPr>
          <p:cNvPr id="132" name="Shape 13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3" name="Shape 13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などを抽象化したもの</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5" name="Shape 155"/>
        <p:cNvGrpSpPr/>
        <p:nvPr/>
      </p:nvGrpSpPr>
      <p:grpSpPr>
        <a:xfrm>
          <a:off y="0" x="0"/>
          <a:ext cy="0" cx="0"/>
          <a:chOff y="0" x="0"/>
          <a:chExt cy="0" cx="0"/>
        </a:xfrm>
      </p:grpSpPr>
      <p:sp>
        <p:nvSpPr>
          <p:cNvPr id="156" name="Shape 15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7" name="Shape 157"/>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などを抽象化したもの</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8" name="Shape 17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SzPct val="25000"/>
              <a:buFont typeface="Arial"/>
              <a:buNone/>
            </a:pPr>
            <a:r>
              <a:rPr strike="noStrike" u="none" b="0" cap="none" baseline="0" sz="1100" lang="ja" i="0"/>
              <a:t>などを抽象化したもの</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2" name="Shape 182"/>
        <p:cNvGrpSpPr/>
        <p:nvPr/>
      </p:nvGrpSpPr>
      <p:grpSpPr>
        <a:xfrm>
          <a:off y="0" x="0"/>
          <a:ext cy="0" cx="0"/>
          <a:chOff y="0" x="0"/>
          <a:chExt cy="0" cx="0"/>
        </a:xfrm>
      </p:grpSpPr>
      <p:sp>
        <p:nvSpPr>
          <p:cNvPr id="183" name="Shape 18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4" name="Shape 184"/>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Font typeface="Arial"/>
              <a:buNone/>
            </a:pPr>
            <a:r>
              <a:t/>
            </a:r>
            <a:endParaRPr strike="noStrike" u="none" b="0" cap="none" baseline="0" sz="1100" i="0"/>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y="0" x="0"/>
          <a:ext cy="0" cx="0"/>
          <a:chOff y="0" x="0"/>
          <a:chExt cy="0" cx="0"/>
        </a:xfrm>
      </p:grpSpPr>
      <p:sp>
        <p:nvSpPr>
          <p:cNvPr id="10" name="Shape 10"/>
          <p:cNvSpPr txBox="1"/>
          <p:nvPr>
            <p:ph type="ctrTitle"/>
          </p:nvPr>
        </p:nvSpPr>
        <p:spPr>
          <a:xfrm>
            <a:off y="563758" x="457200"/>
            <a:ext cy="3009600" cx="8229600"/>
          </a:xfrm>
          <a:prstGeom prst="rect">
            <a:avLst/>
          </a:prstGeom>
          <a:noFill/>
          <a:ln>
            <a:noFill/>
          </a:ln>
        </p:spPr>
        <p:txBody>
          <a:bodyPr bIns="91425" rIns="91425" lIns="91425" tIns="91425" anchor="t" anchorCtr="0"/>
          <a:lstStyle>
            <a:lvl1pPr algn="l" rtl="0" marR="0" indent="0" marL="0">
              <a:lnSpc>
                <a:spcPct val="100000"/>
              </a:lnSpc>
              <a:spcBef>
                <a:spcPts val="0"/>
              </a:spcBef>
              <a:spcAft>
                <a:spcPts val="0"/>
              </a:spcAft>
              <a:buClr>
                <a:schemeClr val="accent1"/>
              </a:buClr>
              <a:buFont typeface="Arial"/>
              <a:buNone/>
              <a:defRPr/>
            </a:lvl1pPr>
            <a:lvl2pPr algn="l" rtl="0" marR="0" indent="0" marL="0">
              <a:lnSpc>
                <a:spcPct val="100000"/>
              </a:lnSpc>
              <a:spcBef>
                <a:spcPts val="0"/>
              </a:spcBef>
              <a:spcAft>
                <a:spcPts val="0"/>
              </a:spcAft>
              <a:buClr>
                <a:schemeClr val="accent1"/>
              </a:buClr>
              <a:buFont typeface="Arial"/>
              <a:buNone/>
              <a:defRPr/>
            </a:lvl2pPr>
            <a:lvl3pPr algn="l" rtl="0" marR="0" indent="0" marL="0">
              <a:spcBef>
                <a:spcPts val="0"/>
              </a:spcBef>
              <a:buClr>
                <a:schemeClr val="accent1"/>
              </a:buClr>
              <a:buFont typeface="Arial"/>
              <a:buNone/>
              <a:defRPr/>
            </a:lvl3pPr>
            <a:lvl4pPr algn="l" rtl="0" marR="0" indent="0" marL="0">
              <a:spcBef>
                <a:spcPts val="0"/>
              </a:spcBef>
              <a:buClr>
                <a:schemeClr val="accent1"/>
              </a:buClr>
              <a:buFont typeface="Arial"/>
              <a:buNone/>
              <a:defRPr/>
            </a:lvl4pPr>
            <a:lvl5pPr algn="l" rtl="0" marR="0" indent="0" marL="0">
              <a:spcBef>
                <a:spcPts val="0"/>
              </a:spcBef>
              <a:buClr>
                <a:schemeClr val="accent1"/>
              </a:buClr>
              <a:buFont typeface="Arial"/>
              <a:buNone/>
              <a:defRPr/>
            </a:lvl5pPr>
            <a:lvl6pPr algn="l" rtl="0" marR="0" indent="0" marL="0">
              <a:spcBef>
                <a:spcPts val="0"/>
              </a:spcBef>
              <a:buClr>
                <a:schemeClr val="accent1"/>
              </a:buClr>
              <a:buFont typeface="Arial"/>
              <a:buNone/>
              <a:defRPr/>
            </a:lvl6pPr>
            <a:lvl7pPr algn="l" rtl="0" marR="0" indent="0" marL="0">
              <a:spcBef>
                <a:spcPts val="0"/>
              </a:spcBef>
              <a:buClr>
                <a:schemeClr val="accent1"/>
              </a:buClr>
              <a:buFont typeface="Arial"/>
              <a:buNone/>
              <a:defRPr/>
            </a:lvl7pPr>
            <a:lvl8pPr algn="l" rtl="0" marR="0" indent="0" marL="0">
              <a:spcBef>
                <a:spcPts val="0"/>
              </a:spcBef>
              <a:buClr>
                <a:schemeClr val="accent1"/>
              </a:buClr>
              <a:buFont typeface="Arial"/>
              <a:buNone/>
              <a:defRPr/>
            </a:lvl8pPr>
            <a:lvl9pPr algn="l" rtl="0" marR="0" indent="0" marL="0">
              <a:spcBef>
                <a:spcPts val="0"/>
              </a:spcBef>
              <a:buClr>
                <a:schemeClr val="accent1"/>
              </a:buClr>
              <a:buFont typeface="Arial"/>
              <a:buNone/>
              <a:defRPr/>
            </a:lvl9pPr>
          </a:lstStyle>
          <a:p/>
        </p:txBody>
      </p:sp>
      <p:sp>
        <p:nvSpPr>
          <p:cNvPr id="11" name="Shape 11"/>
          <p:cNvSpPr txBox="1"/>
          <p:nvPr>
            <p:ph idx="1" type="subTitle"/>
          </p:nvPr>
        </p:nvSpPr>
        <p:spPr>
          <a:xfrm>
            <a:off y="3716392" x="457200"/>
            <a:ext cy="1232699" cx="8229600"/>
          </a:xfrm>
          <a:prstGeom prst="rect">
            <a:avLst/>
          </a:prstGeom>
          <a:noFill/>
          <a:ln>
            <a:noFill/>
          </a:ln>
        </p:spPr>
        <p:txBody>
          <a:bodyPr bIns="91425" rIns="91425" lIns="91425" tIns="91425" anchor="t" anchorCtr="0"/>
          <a:lstStyle>
            <a:lvl1pPr algn="l" rtl="0" marR="0" indent="0" marL="0">
              <a:lnSpc>
                <a:spcPct val="100000"/>
              </a:lnSpc>
              <a:spcBef>
                <a:spcPts val="0"/>
              </a:spcBef>
              <a:spcAft>
                <a:spcPts val="0"/>
              </a:spcAft>
              <a:buClr>
                <a:schemeClr val="dk2"/>
              </a:buClr>
              <a:buFont typeface="Arial"/>
              <a:buNone/>
              <a:defRPr/>
            </a:lvl1pPr>
            <a:lvl2pPr algn="l" rtl="0" marR="0" indent="0" marL="0">
              <a:lnSpc>
                <a:spcPct val="100000"/>
              </a:lnSpc>
              <a:spcBef>
                <a:spcPts val="0"/>
              </a:spcBef>
              <a:spcAft>
                <a:spcPts val="0"/>
              </a:spcAft>
              <a:buClr>
                <a:schemeClr val="dk2"/>
              </a:buClr>
              <a:buFont typeface="Arial"/>
              <a:buNone/>
              <a:defRPr/>
            </a:lvl2pPr>
            <a:lvl3pPr algn="l" rtl="0" marR="0" indent="0" marL="0">
              <a:lnSpc>
                <a:spcPct val="100000"/>
              </a:lnSpc>
              <a:spcBef>
                <a:spcPts val="0"/>
              </a:spcBef>
              <a:spcAft>
                <a:spcPts val="0"/>
              </a:spcAft>
              <a:buClr>
                <a:schemeClr val="dk2"/>
              </a:buClr>
              <a:buFont typeface="Arial"/>
              <a:buNone/>
              <a:defRPr/>
            </a:lvl3pPr>
            <a:lvl4pPr algn="l" rtl="0" marR="0" indent="0" marL="0">
              <a:lnSpc>
                <a:spcPct val="100000"/>
              </a:lnSpc>
              <a:spcBef>
                <a:spcPts val="0"/>
              </a:spcBef>
              <a:spcAft>
                <a:spcPts val="0"/>
              </a:spcAft>
              <a:buClr>
                <a:schemeClr val="dk2"/>
              </a:buClr>
              <a:buFont typeface="Arial"/>
              <a:buNone/>
              <a:defRPr/>
            </a:lvl4pPr>
            <a:lvl5pPr algn="l" rtl="0" marR="0" indent="0" marL="0">
              <a:lnSpc>
                <a:spcPct val="100000"/>
              </a:lnSpc>
              <a:spcBef>
                <a:spcPts val="0"/>
              </a:spcBef>
              <a:spcAft>
                <a:spcPts val="0"/>
              </a:spcAft>
              <a:buClr>
                <a:schemeClr val="dk2"/>
              </a:buClr>
              <a:buFont typeface="Arial"/>
              <a:buNone/>
              <a:defRPr/>
            </a:lvl5pPr>
            <a:lvl6pPr algn="l" rtl="0" marR="0" indent="0" marL="0">
              <a:lnSpc>
                <a:spcPct val="100000"/>
              </a:lnSpc>
              <a:spcBef>
                <a:spcPts val="0"/>
              </a:spcBef>
              <a:spcAft>
                <a:spcPts val="0"/>
              </a:spcAft>
              <a:buClr>
                <a:schemeClr val="dk2"/>
              </a:buClr>
              <a:buFont typeface="Arial"/>
              <a:buNone/>
              <a:defRPr/>
            </a:lvl6pPr>
            <a:lvl7pPr algn="l" rtl="0" marR="0" indent="0" marL="0">
              <a:lnSpc>
                <a:spcPct val="100000"/>
              </a:lnSpc>
              <a:spcBef>
                <a:spcPts val="0"/>
              </a:spcBef>
              <a:spcAft>
                <a:spcPts val="0"/>
              </a:spcAft>
              <a:buClr>
                <a:schemeClr val="dk2"/>
              </a:buClr>
              <a:buFont typeface="Arial"/>
              <a:buNone/>
              <a:defRPr/>
            </a:lvl7pPr>
            <a:lvl8pPr algn="l" rtl="0" marR="0" indent="0" marL="0">
              <a:lnSpc>
                <a:spcPct val="100000"/>
              </a:lnSpc>
              <a:spcBef>
                <a:spcPts val="0"/>
              </a:spcBef>
              <a:spcAft>
                <a:spcPts val="0"/>
              </a:spcAft>
              <a:buClr>
                <a:schemeClr val="dk2"/>
              </a:buClr>
              <a:buFont typeface="Arial"/>
              <a:buNone/>
              <a:defRPr/>
            </a:lvl8pPr>
            <a:lvl9pPr algn="l" rtl="0" marR="0" indent="0" marL="0">
              <a:lnSpc>
                <a:spcPct val="100000"/>
              </a:lnSpc>
              <a:spcBef>
                <a:spcPts val="0"/>
              </a:spcBef>
              <a:spcAft>
                <a:spcPts val="0"/>
              </a:spcAft>
              <a:buClr>
                <a:schemeClr val="dk2"/>
              </a:buClr>
              <a:buFont typeface="Arial"/>
              <a:buNone/>
              <a:defRPr/>
            </a:lvl9pPr>
          </a:lstStyle>
          <a:p/>
        </p:txBody>
      </p:sp>
      <p:cxnSp>
        <p:nvCxnSpPr>
          <p:cNvPr id="12" name="Shape 12"/>
          <p:cNvCxnSpPr/>
          <p:nvPr/>
        </p:nvCxnSpPr>
        <p:spPr>
          <a:xfrm>
            <a:off y="411479" x="457200"/>
            <a:ext cy="0" cx="8229600"/>
          </a:xfrm>
          <a:prstGeom prst="straightConnector1">
            <a:avLst/>
          </a:prstGeom>
          <a:noFill/>
          <a:ln w="57150" cap="flat">
            <a:solidFill>
              <a:schemeClr val="accent1"/>
            </a:solidFill>
            <a:prstDash val="solid"/>
            <a:round/>
            <a:headEnd w="med" len="med" type="none"/>
            <a:tailEnd w="med" len="med" type="none"/>
          </a:ln>
        </p:spPr>
      </p:cxnSp>
      <p:cxnSp>
        <p:nvCxnSpPr>
          <p:cNvPr id="13" name="Shape 13"/>
          <p:cNvCxnSpPr/>
          <p:nvPr/>
        </p:nvCxnSpPr>
        <p:spPr>
          <a:xfrm>
            <a:off y="3633382" x="457200"/>
            <a:ext cy="0" cx="8229600"/>
          </a:xfrm>
          <a:prstGeom prst="straightConnector1">
            <a:avLst/>
          </a:prstGeom>
          <a:noFill/>
          <a:ln w="57150" cap="flat">
            <a:solidFill>
              <a:schemeClr val="accent1"/>
            </a:solidFill>
            <a:prstDash val="solid"/>
            <a:round/>
            <a:headEnd w="med" len="med" type="none"/>
            <a:tailEnd w="med" len="med" type="none"/>
          </a:ln>
        </p:spPr>
      </p:cxnSp>
      <p:sp>
        <p:nvSpPr>
          <p:cNvPr id="14" name="Shape 14"/>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y="0" x="0"/>
          <a:ext cy="0" cx="0"/>
          <a:chOff y="0" x="0"/>
          <a:chExt cy="0" cx="0"/>
        </a:xfrm>
      </p:grpSpPr>
      <p:sp>
        <p:nvSpPr>
          <p:cNvPr id="16" name="Shape 16"/>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7" name="Shape 17"/>
          <p:cNvSpPr txBox="1"/>
          <p:nvPr>
            <p:ph idx="1" type="body"/>
          </p:nvPr>
        </p:nvSpPr>
        <p:spPr>
          <a:xfrm>
            <a:off y="1200150" x="457200"/>
            <a:ext cy="3725698" cx="8229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18" name="Shape 18"/>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19" name="Shape 19"/>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0" name="Shape 20"/>
        <p:cNvGrpSpPr/>
        <p:nvPr/>
      </p:nvGrpSpPr>
      <p:grpSpPr>
        <a:xfrm>
          <a:off y="0" x="0"/>
          <a:ext cy="0" cx="0"/>
          <a:chOff y="0" x="0"/>
          <a:chExt cy="0" cx="0"/>
        </a:xfrm>
      </p:grpSpPr>
      <p:cxnSp>
        <p:nvCxnSpPr>
          <p:cNvPr id="21" name="Shape 21"/>
          <p:cNvCxnSpPr/>
          <p:nvPr/>
        </p:nvCxnSpPr>
        <p:spPr>
          <a:xfrm>
            <a:off y="113139" x="457200"/>
            <a:ext cy="0" cx="8229600"/>
          </a:xfrm>
          <a:prstGeom prst="straightConnector1">
            <a:avLst/>
          </a:prstGeom>
          <a:noFill/>
          <a:ln w="50800" cap="flat">
            <a:solidFill>
              <a:schemeClr val="lt2"/>
            </a:solidFill>
            <a:prstDash val="solid"/>
            <a:round/>
            <a:headEnd w="med" len="med" type="none"/>
            <a:tailEnd w="med" len="med" type="none"/>
          </a:ln>
        </p:spPr>
      </p:cxnSp>
      <p:sp>
        <p:nvSpPr>
          <p:cNvPr id="22" name="Shape 2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3" name="Shape 23"/>
        <p:cNvGrpSpPr/>
        <p:nvPr/>
      </p:nvGrpSpPr>
      <p:grpSpPr>
        <a:xfrm>
          <a:off y="0" x="0"/>
          <a:ext cy="0" cx="0"/>
          <a:chOff y="0" x="0"/>
          <a:chExt cy="0" cx="0"/>
        </a:xfrm>
      </p:grpSpPr>
      <p:sp>
        <p:nvSpPr>
          <p:cNvPr id="24" name="Shape 24"/>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25" name="Shape 25"/>
          <p:cNvCxnSpPr/>
          <p:nvPr/>
        </p:nvCxnSpPr>
        <p:spPr>
          <a:xfrm>
            <a:off y="1143000" x="457200"/>
            <a:ext cy="0" cx="8229600"/>
          </a:xfrm>
          <a:prstGeom prst="straightConnector1">
            <a:avLst/>
          </a:prstGeom>
          <a:noFill/>
          <a:ln w="50800" cap="flat">
            <a:solidFill>
              <a:schemeClr val="accent1"/>
            </a:solidFill>
            <a:prstDash val="solid"/>
            <a:round/>
            <a:headEnd w="med" len="med" type="none"/>
            <a:tailEnd w="med" len="med" type="none"/>
          </a:ln>
        </p:spPr>
      </p:cxnSp>
      <p:sp>
        <p:nvSpPr>
          <p:cNvPr id="26" name="Shape 2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7" name="Shape 27"/>
        <p:cNvGrpSpPr/>
        <p:nvPr/>
      </p:nvGrpSpPr>
      <p:grpSpPr>
        <a:xfrm>
          <a:off y="0" x="0"/>
          <a:ext cy="0" cx="0"/>
          <a:chOff y="0" x="0"/>
          <a:chExt cy="0" cx="0"/>
        </a:xfrm>
      </p:grpSpPr>
      <p:sp>
        <p:nvSpPr>
          <p:cNvPr id="28" name="Shape 28"/>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9" name="Shape 29"/>
          <p:cNvSpPr txBox="1"/>
          <p:nvPr>
            <p:ph idx="1" type="body"/>
          </p:nvPr>
        </p:nvSpPr>
        <p:spPr>
          <a:xfrm>
            <a:off y="1200150" x="457200"/>
            <a:ext cy="3725698" cx="39945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2" type="body"/>
          </p:nvPr>
        </p:nvSpPr>
        <p:spPr>
          <a:xfrm>
            <a:off y="1200150" x="4692273"/>
            <a:ext cy="3725698" cx="39945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31" name="Shape 31"/>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32" name="Shape 3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3" name="Shape 33"/>
        <p:cNvGrpSpPr/>
        <p:nvPr/>
      </p:nvGrpSpPr>
      <p:grpSpPr>
        <a:xfrm>
          <a:off y="0" x="0"/>
          <a:ext cy="0" cx="0"/>
          <a:chOff y="0" x="0"/>
          <a:chExt cy="0" cx="0"/>
        </a:xfrm>
      </p:grpSpPr>
      <p:sp>
        <p:nvSpPr>
          <p:cNvPr id="34" name="Shape 34"/>
          <p:cNvSpPr txBox="1"/>
          <p:nvPr>
            <p:ph idx="1" type="body"/>
          </p:nvPr>
        </p:nvSpPr>
        <p:spPr>
          <a:xfrm>
            <a:off y="4406308" x="457200"/>
            <a:ext cy="519599" cx="8229600"/>
          </a:xfrm>
          <a:prstGeom prst="rect">
            <a:avLst/>
          </a:prstGeom>
          <a:noFill/>
          <a:ln>
            <a:noFill/>
          </a:ln>
        </p:spPr>
        <p:txBody>
          <a:bodyPr bIns="91425" rIns="91425" lIns="91425" tIns="91425" anchor="t" anchorCtr="0"/>
          <a:lstStyle>
            <a:lvl1pPr algn="ctr" rtl="0">
              <a:spcBef>
                <a:spcPts val="0"/>
              </a:spcBef>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35" name="Shape 35"/>
          <p:cNvCxnSpPr/>
          <p:nvPr/>
        </p:nvCxnSpPr>
        <p:spPr>
          <a:xfrm>
            <a:off y="4317760" x="457200"/>
            <a:ext cy="0" cx="8229600"/>
          </a:xfrm>
          <a:prstGeom prst="straightConnector1">
            <a:avLst/>
          </a:prstGeom>
          <a:noFill/>
          <a:ln w="50800" cap="flat">
            <a:solidFill>
              <a:schemeClr val="lt2"/>
            </a:solidFill>
            <a:prstDash val="solid"/>
            <a:round/>
            <a:headEnd w="med" len="med" type="none"/>
            <a:tailEnd w="med" len="med" type="none"/>
          </a:ln>
        </p:spPr>
      </p:cxnSp>
      <p:sp>
        <p:nvSpPr>
          <p:cNvPr id="36" name="Shape 3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lgn="l" rtl="0" marR="0" indent="0" marL="0">
              <a:lnSpc>
                <a:spcPct val="100000"/>
              </a:lnSpc>
              <a:spcBef>
                <a:spcPts val="0"/>
              </a:spcBef>
              <a:spcAft>
                <a:spcPts val="0"/>
              </a:spcAft>
              <a:buClr>
                <a:schemeClr val="accent1"/>
              </a:buClr>
              <a:buFont typeface="Arial"/>
              <a:buNone/>
              <a:defRPr/>
            </a:lvl1pPr>
            <a:lvl2pPr algn="l" rtl="0" marR="0" indent="0" marL="0">
              <a:lnSpc>
                <a:spcPct val="100000"/>
              </a:lnSpc>
              <a:spcBef>
                <a:spcPts val="0"/>
              </a:spcBef>
              <a:spcAft>
                <a:spcPts val="0"/>
              </a:spcAft>
              <a:buClr>
                <a:schemeClr val="accent1"/>
              </a:buClr>
              <a:buFont typeface="Arial"/>
              <a:buNone/>
              <a:defRPr/>
            </a:lvl2pPr>
            <a:lvl3pPr algn="l" rtl="0" marR="0" indent="0" marL="0">
              <a:spcBef>
                <a:spcPts val="0"/>
              </a:spcBef>
              <a:buClr>
                <a:schemeClr val="accent1"/>
              </a:buClr>
              <a:buFont typeface="Arial"/>
              <a:buNone/>
              <a:defRPr/>
            </a:lvl3pPr>
            <a:lvl4pPr algn="l" rtl="0" marR="0" indent="0" marL="0">
              <a:spcBef>
                <a:spcPts val="0"/>
              </a:spcBef>
              <a:buClr>
                <a:schemeClr val="accent1"/>
              </a:buClr>
              <a:buFont typeface="Arial"/>
              <a:buNone/>
              <a:defRPr/>
            </a:lvl4pPr>
            <a:lvl5pPr algn="l" rtl="0" marR="0" indent="0" marL="0">
              <a:spcBef>
                <a:spcPts val="0"/>
              </a:spcBef>
              <a:buClr>
                <a:schemeClr val="accent1"/>
              </a:buClr>
              <a:buFont typeface="Arial"/>
              <a:buNone/>
              <a:defRPr/>
            </a:lvl5pPr>
            <a:lvl6pPr algn="l" rtl="0" marR="0" indent="0" marL="0">
              <a:spcBef>
                <a:spcPts val="0"/>
              </a:spcBef>
              <a:buClr>
                <a:schemeClr val="accent1"/>
              </a:buClr>
              <a:buFont typeface="Arial"/>
              <a:buNone/>
              <a:defRPr/>
            </a:lvl6pPr>
            <a:lvl7pPr algn="l" rtl="0" marR="0" indent="0" marL="0">
              <a:spcBef>
                <a:spcPts val="0"/>
              </a:spcBef>
              <a:buClr>
                <a:schemeClr val="accent1"/>
              </a:buClr>
              <a:buFont typeface="Arial"/>
              <a:buNone/>
              <a:defRPr/>
            </a:lvl7pPr>
            <a:lvl8pPr algn="l" rtl="0" marR="0" indent="0" marL="0">
              <a:spcBef>
                <a:spcPts val="0"/>
              </a:spcBef>
              <a:buClr>
                <a:schemeClr val="accent1"/>
              </a:buClr>
              <a:buFont typeface="Arial"/>
              <a:buNone/>
              <a:defRPr/>
            </a:lvl8pPr>
            <a:lvl9pPr algn="l" rtl="0" marR="0" indent="0" marL="0">
              <a:spcBef>
                <a:spcPts val="0"/>
              </a:spcBef>
              <a:buClr>
                <a:schemeClr val="accent1"/>
              </a:buClr>
              <a:buFont typeface="Arial"/>
              <a:buNone/>
              <a:defRPr/>
            </a:lvl9pPr>
          </a:lstStyle>
          <a:p/>
        </p:txBody>
      </p:sp>
      <p:sp>
        <p:nvSpPr>
          <p:cNvPr id="6" name="Shape 6"/>
          <p:cNvSpPr txBox="1"/>
          <p:nvPr>
            <p:ph idx="1" type="body"/>
          </p:nvPr>
        </p:nvSpPr>
        <p:spPr>
          <a:xfrm>
            <a:off y="1200150" x="457200"/>
            <a:ext cy="3725698" cx="8229600"/>
          </a:xfrm>
          <a:prstGeom prst="rect">
            <a:avLst/>
          </a:prstGeom>
          <a:noFill/>
          <a:ln>
            <a:noFill/>
          </a:ln>
        </p:spPr>
        <p:txBody>
          <a:bodyPr bIns="91425" rIns="91425" lIns="91425" tIns="91425" anchor="t" anchorCtr="0"/>
          <a:lstStyle>
            <a:lvl1pPr algn="l" rtl="0" marR="0" indent="0" marL="0">
              <a:lnSpc>
                <a:spcPct val="100000"/>
              </a:lnSpc>
              <a:spcBef>
                <a:spcPts val="600"/>
              </a:spcBef>
              <a:spcAft>
                <a:spcPts val="0"/>
              </a:spcAft>
              <a:buClr>
                <a:schemeClr val="dk1"/>
              </a:buClr>
              <a:buFont typeface="Arial"/>
              <a:buNone/>
              <a:defRPr/>
            </a:lvl1pPr>
            <a:lvl2pPr algn="l" rtl="0" marR="0" indent="0" marL="0">
              <a:lnSpc>
                <a:spcPct val="100000"/>
              </a:lnSpc>
              <a:spcBef>
                <a:spcPts val="480"/>
              </a:spcBef>
              <a:spcAft>
                <a:spcPts val="0"/>
              </a:spcAft>
              <a:buClr>
                <a:schemeClr val="dk1"/>
              </a:buClr>
              <a:buFont typeface="Arial"/>
              <a:buNone/>
              <a:defRPr/>
            </a:lvl2pPr>
            <a:lvl3pPr algn="l" rtl="0" marR="0" indent="0" marL="0">
              <a:lnSpc>
                <a:spcPct val="100000"/>
              </a:lnSpc>
              <a:spcBef>
                <a:spcPts val="480"/>
              </a:spcBef>
              <a:spcAft>
                <a:spcPts val="0"/>
              </a:spcAft>
              <a:buClr>
                <a:schemeClr val="dk1"/>
              </a:buClr>
              <a:buFont typeface="Arial"/>
              <a:buNone/>
              <a:defRPr/>
            </a:lvl3pPr>
            <a:lvl4pPr algn="l" rtl="0" marR="0" indent="0" marL="0">
              <a:lnSpc>
                <a:spcPct val="100000"/>
              </a:lnSpc>
              <a:spcBef>
                <a:spcPts val="360"/>
              </a:spcBef>
              <a:spcAft>
                <a:spcPts val="0"/>
              </a:spcAft>
              <a:buClr>
                <a:schemeClr val="dk1"/>
              </a:buClr>
              <a:buFont typeface="Arial"/>
              <a:buNone/>
              <a:defRPr/>
            </a:lvl4pPr>
            <a:lvl5pPr algn="l" rtl="0" marR="0" indent="0" marL="0">
              <a:lnSpc>
                <a:spcPct val="100000"/>
              </a:lnSpc>
              <a:spcBef>
                <a:spcPts val="360"/>
              </a:spcBef>
              <a:spcAft>
                <a:spcPts val="0"/>
              </a:spcAft>
              <a:buClr>
                <a:schemeClr val="dk1"/>
              </a:buClr>
              <a:buFont typeface="Arial"/>
              <a:buNone/>
              <a:defRPr/>
            </a:lvl5pPr>
            <a:lvl6pPr algn="l" rtl="0" marR="0" indent="0" marL="0">
              <a:lnSpc>
                <a:spcPct val="100000"/>
              </a:lnSpc>
              <a:spcBef>
                <a:spcPts val="360"/>
              </a:spcBef>
              <a:spcAft>
                <a:spcPts val="0"/>
              </a:spcAft>
              <a:buClr>
                <a:schemeClr val="dk1"/>
              </a:buClr>
              <a:buFont typeface="Arial"/>
              <a:buNone/>
              <a:defRPr/>
            </a:lvl6pPr>
            <a:lvl7pPr algn="l" rtl="0" marR="0" indent="0" marL="0">
              <a:lnSpc>
                <a:spcPct val="100000"/>
              </a:lnSpc>
              <a:spcBef>
                <a:spcPts val="360"/>
              </a:spcBef>
              <a:spcAft>
                <a:spcPts val="0"/>
              </a:spcAft>
              <a:buClr>
                <a:schemeClr val="dk1"/>
              </a:buClr>
              <a:buFont typeface="Arial"/>
              <a:buNone/>
              <a:defRPr/>
            </a:lvl7pPr>
            <a:lvl8pPr algn="l" rtl="0" marR="0" indent="0" marL="0">
              <a:lnSpc>
                <a:spcPct val="100000"/>
              </a:lnSpc>
              <a:spcBef>
                <a:spcPts val="360"/>
              </a:spcBef>
              <a:spcAft>
                <a:spcPts val="0"/>
              </a:spcAft>
              <a:buClr>
                <a:schemeClr val="dk1"/>
              </a:buClr>
              <a:buFont typeface="Arial"/>
              <a:buNone/>
              <a:defRPr/>
            </a:lvl8pPr>
            <a:lvl9pPr algn="l" rtl="0" marR="0" indent="0" marL="0">
              <a:lnSpc>
                <a:spcPct val="100000"/>
              </a:lnSpc>
              <a:spcBef>
                <a:spcPts val="360"/>
              </a:spcBef>
              <a:spcAft>
                <a:spcPts val="0"/>
              </a:spcAft>
              <a:buClr>
                <a:schemeClr val="dk1"/>
              </a:buClr>
              <a:buFont typeface="Arial"/>
              <a:buNone/>
              <a:defRPr/>
            </a:lvl9pPr>
          </a:lstStyle>
          <a:p/>
        </p:txBody>
      </p:sp>
      <p:cxnSp>
        <p:nvCxnSpPr>
          <p:cNvPr id="7" name="Shape 7"/>
          <p:cNvCxnSpPr/>
          <p:nvPr/>
        </p:nvCxnSpPr>
        <p:spPr>
          <a:xfrm>
            <a:off y="5023258" x="457200"/>
            <a:ext cy="0" cx="8229600"/>
          </a:xfrm>
          <a:prstGeom prst="straightConnector1">
            <a:avLst/>
          </a:prstGeom>
          <a:noFill/>
          <a:ln w="50800" cap="flat">
            <a:solidFill>
              <a:schemeClr val="lt2"/>
            </a:solidFill>
            <a:prstDash val="solid"/>
            <a:round/>
            <a:headEnd w="med" len="med" type="none"/>
            <a:tailEnd w="med" len="med" type="none"/>
          </a:ln>
        </p:spPr>
      </p:cxnSp>
      <p:sp>
        <p:nvSpPr>
          <p:cNvPr id="8" name="Shape 8"/>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lvl1pPr algn="r" rtl="0" marR="0" indent="0" marL="0">
              <a:lnSpc>
                <a:spcPct val="100000"/>
              </a:lnSpc>
              <a:spcBef>
                <a:spcPts val="0"/>
              </a:spcBef>
              <a:spcAft>
                <a:spcPts val="0"/>
              </a:spcAft>
              <a:buNone/>
              <a:defRPr strike="noStrike" u="none" b="0" cap="none" baseline="0" sz="1300" i="0">
                <a:solidFill>
                  <a:schemeClr val="dk1"/>
                </a:solidFill>
                <a:latin typeface="Arial"/>
                <a:ea typeface="Arial"/>
                <a:cs typeface="Arial"/>
                <a:sym typeface="Arial"/>
                <a:rtl val="0"/>
              </a:defRPr>
            </a:lvl1pPr>
          </a:lstStyle>
          <a:p>
            <a:pPr lvl="0" indent="0" marL="0">
              <a:spcBef>
                <a:spcPts val="0"/>
              </a:spcBef>
              <a:buClr>
                <a:schemeClr val="dk1"/>
              </a:buClr>
              <a:buSzPct val="25000"/>
              <a:buFont typeface="Arial"/>
              <a:buNone/>
            </a:pPr>
            <a:fld id="{00000000-1234-1234-1234-123412341234}" type="slidenum">
              <a:rPr lang="ja"/>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4.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4.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4.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4.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4.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4.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3.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4.xml" Type="http://schemas.openxmlformats.org/officeDocument/2006/relationships/slideLayout" Id="rId1"/><Relationship Target="../media/image06.pn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4.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3.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4.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4.xml" Type="http://schemas.openxmlformats.org/officeDocument/2006/relationships/slideLayout" Id="rId1"/><Relationship Target="../media/image05.pn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4.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3.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4.xml" Type="http://schemas.openxmlformats.org/officeDocument/2006/relationships/slideLayout" Id="rId1"/><Relationship Target="../media/image04.png" Type="http://schemas.openxmlformats.org/officeDocument/2006/relationships/image" Id="rId3"/></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4.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3.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4.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4.xml" Type="http://schemas.openxmlformats.org/officeDocument/2006/relationships/slideLayout" Id="rId1"/></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4.xml" Type="http://schemas.openxmlformats.org/officeDocument/2006/relationships/slideLayout" Id="rId1"/></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4.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4.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4.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4.xml" Type="http://schemas.openxmlformats.org/officeDocument/2006/relationships/slideLayout" Id="rId1"/><Relationship Target="../media/image01.png" Type="http://schemas.openxmlformats.org/officeDocument/2006/relationships/image" Id="rId4"/><Relationship Target="../media/image03.png" Type="http://schemas.openxmlformats.org/officeDocument/2006/relationships/image" Id="rId3"/><Relationship Target="../media/image02.png" Type="http://schemas.openxmlformats.org/officeDocument/2006/relationships/image" Id="rId6"/><Relationship Target="../media/image00.png" Type="http://schemas.openxmlformats.org/officeDocument/2006/relationships/image" Id="rId5"/></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4.xml" Type="http://schemas.openxmlformats.org/officeDocument/2006/relationships/slideLayout" Id="rId1"/></Relationships>
</file>

<file path=ppt/slides/_rels/slide41.xml.rels><?xml version="1.0" encoding="UTF-8" standalone="yes"?><Relationships xmlns="http://schemas.openxmlformats.org/package/2006/relationships"><Relationship Target="../notesSlides/notesSlide41.xml" Type="http://schemas.openxmlformats.org/officeDocument/2006/relationships/notesSlide" Id="rId2"/><Relationship Target="../slideLayouts/slideLayout3.xml" Type="http://schemas.openxmlformats.org/officeDocument/2006/relationships/slideLayout" Id="rId1"/></Relationships>
</file>

<file path=ppt/slides/_rels/slide42.xml.rels><?xml version="1.0" encoding="UTF-8" standalone="yes"?><Relationships xmlns="http://schemas.openxmlformats.org/package/2006/relationships"><Relationship Target="../notesSlides/notesSlide42.xml" Type="http://schemas.openxmlformats.org/officeDocument/2006/relationships/notesSlide" Id="rId2"/><Relationship Target="../slideLayouts/slideLayout4.xml" Type="http://schemas.openxmlformats.org/officeDocument/2006/relationships/slideLayout" Id="rId1"/></Relationships>
</file>

<file path=ppt/slides/_rels/slide43.xml.rels><?xml version="1.0" encoding="UTF-8" standalone="yes"?><Relationships xmlns="http://schemas.openxmlformats.org/package/2006/relationships"><Relationship Target="../notesSlides/notesSlide43.xml" Type="http://schemas.openxmlformats.org/officeDocument/2006/relationships/notesSlide" Id="rId2"/><Relationship Target="../slideLayouts/slideLayout4.xml" Type="http://schemas.openxmlformats.org/officeDocument/2006/relationships/slideLayout" Id="rId1"/></Relationships>
</file>

<file path=ppt/slides/_rels/slide44.xml.rels><?xml version="1.0" encoding="UTF-8" standalone="yes"?><Relationships xmlns="http://schemas.openxmlformats.org/package/2006/relationships"><Relationship Target="../notesSlides/notesSlide44.xml" Type="http://schemas.openxmlformats.org/officeDocument/2006/relationships/notesSlide" Id="rId2"/><Relationship Target="../slideLayouts/slideLayout4.xml" Type="http://schemas.openxmlformats.org/officeDocument/2006/relationships/slideLayout" Id="rId1"/></Relationships>
</file>

<file path=ppt/slides/_rels/slide45.xml.rels><?xml version="1.0" encoding="UTF-8" standalone="yes"?><Relationships xmlns="http://schemas.openxmlformats.org/package/2006/relationships"><Relationship Target="../notesSlides/notesSlide45.xml" Type="http://schemas.openxmlformats.org/officeDocument/2006/relationships/notesSlide" Id="rId2"/><Relationship Target="../slideLayouts/slideLayout4.xml" Type="http://schemas.openxmlformats.org/officeDocument/2006/relationships/slideLayout" Id="rId1"/></Relationships>
</file>

<file path=ppt/slides/_rels/slide46.xml.rels><?xml version="1.0" encoding="UTF-8" standalone="yes"?><Relationships xmlns="http://schemas.openxmlformats.org/package/2006/relationships"><Relationship Target="../notesSlides/notesSlide46.xml" Type="http://schemas.openxmlformats.org/officeDocument/2006/relationships/notesSlide" Id="rId2"/><Relationship Target="../slideLayouts/slideLayout3.xml" Type="http://schemas.openxmlformats.org/officeDocument/2006/relationships/slideLayout" Id="rId1"/></Relationships>
</file>

<file path=ppt/slides/_rels/slide47.xml.rels><?xml version="1.0" encoding="UTF-8" standalone="yes"?><Relationships xmlns="http://schemas.openxmlformats.org/package/2006/relationships"><Relationship Target="../notesSlides/notesSlide47.xml" Type="http://schemas.openxmlformats.org/officeDocument/2006/relationships/notesSlide" Id="rId2"/><Relationship Target="../slideLayouts/slideLayout4.xml" Type="http://schemas.openxmlformats.org/officeDocument/2006/relationships/slideLayout" Id="rId1"/><Relationship Target="../media/image08.png" Type="http://schemas.openxmlformats.org/officeDocument/2006/relationships/image" Id="rId4"/><Relationship Target="../media/image12.png" Type="http://schemas.openxmlformats.org/officeDocument/2006/relationships/image" Id="rId3"/></Relationships>
</file>

<file path=ppt/slides/_rels/slide48.xml.rels><?xml version="1.0" encoding="UTF-8" standalone="yes"?><Relationships xmlns="http://schemas.openxmlformats.org/package/2006/relationships"><Relationship Target="../notesSlides/notesSlide48.xml" Type="http://schemas.openxmlformats.org/officeDocument/2006/relationships/notesSlide" Id="rId2"/><Relationship Target="../slideLayouts/slideLayout4.xml" Type="http://schemas.openxmlformats.org/officeDocument/2006/relationships/slideLayout" Id="rId1"/><Relationship Target="../media/image13.png" Type="http://schemas.openxmlformats.org/officeDocument/2006/relationships/image" Id="rId4"/><Relationship Target="../media/image07.png" Type="http://schemas.openxmlformats.org/officeDocument/2006/relationships/image" Id="rId3"/></Relationships>
</file>

<file path=ppt/slides/_rels/slide49.xml.rels><?xml version="1.0" encoding="UTF-8" standalone="yes"?><Relationships xmlns="http://schemas.openxmlformats.org/package/2006/relationships"><Relationship Target="../notesSlides/notesSlide49.xml" Type="http://schemas.openxmlformats.org/officeDocument/2006/relationships/notesSlide" Id="rId2"/><Relationship Target="../slideLayouts/slideLayout4.xml" Type="http://schemas.openxmlformats.org/officeDocument/2006/relationships/slideLayout" Id="rId1"/><Relationship Target="../media/image14.png" Type="http://schemas.openxmlformats.org/officeDocument/2006/relationships/image" Id="rId4"/><Relationship Target="../media/image10.pn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4.xml" Type="http://schemas.openxmlformats.org/officeDocument/2006/relationships/slideLayout" Id="rId1"/></Relationships>
</file>

<file path=ppt/slides/_rels/slide50.xml.rels><?xml version="1.0" encoding="UTF-8" standalone="yes"?><Relationships xmlns="http://schemas.openxmlformats.org/package/2006/relationships"><Relationship Target="../notesSlides/notesSlide50.xml" Type="http://schemas.openxmlformats.org/officeDocument/2006/relationships/notesSlide" Id="rId2"/><Relationship Target="../slideLayouts/slideLayout4.xml" Type="http://schemas.openxmlformats.org/officeDocument/2006/relationships/slideLayout" Id="rId1"/><Relationship Target="../media/image09.png" Type="http://schemas.openxmlformats.org/officeDocument/2006/relationships/image" Id="rId4"/><Relationship Target="../media/image11.png" Type="http://schemas.openxmlformats.org/officeDocument/2006/relationships/image" Id="rId3"/></Relationships>
</file>

<file path=ppt/slides/_rels/slide51.xml.rels><?xml version="1.0" encoding="UTF-8" standalone="yes"?><Relationships xmlns="http://schemas.openxmlformats.org/package/2006/relationships"><Relationship Target="../notesSlides/notesSlide51.xml" Type="http://schemas.openxmlformats.org/officeDocument/2006/relationships/notesSlide" Id="rId2"/><Relationship Target="../slideLayouts/slideLayout4.xml" Type="http://schemas.openxmlformats.org/officeDocument/2006/relationships/slideLayout" Id="rId1"/><Relationship Target="../media/image16.png" Type="http://schemas.openxmlformats.org/officeDocument/2006/relationships/image" Id="rId4"/><Relationship Target="../media/image15.png" Type="http://schemas.openxmlformats.org/officeDocument/2006/relationships/image" Id="rId3"/></Relationships>
</file>

<file path=ppt/slides/_rels/slide52.xml.rels><?xml version="1.0" encoding="UTF-8" standalone="yes"?><Relationships xmlns="http://schemas.openxmlformats.org/package/2006/relationships"><Relationship Target="../notesSlides/notesSlide52.xml" Type="http://schemas.openxmlformats.org/officeDocument/2006/relationships/notesSlide" Id="rId2"/><Relationship Target="../slideLayouts/slideLayout4.xml" Type="http://schemas.openxmlformats.org/officeDocument/2006/relationships/slideLayout" Id="rId1"/><Relationship Target="../media/image20.png" Type="http://schemas.openxmlformats.org/officeDocument/2006/relationships/image" Id="rId4"/><Relationship Target="../media/image17.png" Type="http://schemas.openxmlformats.org/officeDocument/2006/relationships/image" Id="rId3"/></Relationships>
</file>

<file path=ppt/slides/_rels/slide53.xml.rels><?xml version="1.0" encoding="UTF-8" standalone="yes"?><Relationships xmlns="http://schemas.openxmlformats.org/package/2006/relationships"><Relationship Target="../notesSlides/notesSlide53.xml" Type="http://schemas.openxmlformats.org/officeDocument/2006/relationships/notesSlide" Id="rId2"/><Relationship Target="../slideLayouts/slideLayout4.xml" Type="http://schemas.openxmlformats.org/officeDocument/2006/relationships/slideLayout" Id="rId1"/><Relationship Target="../media/image22.png" Type="http://schemas.openxmlformats.org/officeDocument/2006/relationships/image" Id="rId4"/><Relationship Target="../media/image18.png" Type="http://schemas.openxmlformats.org/officeDocument/2006/relationships/image" Id="rId3"/></Relationships>
</file>

<file path=ppt/slides/_rels/slide54.xml.rels><?xml version="1.0" encoding="UTF-8" standalone="yes"?><Relationships xmlns="http://schemas.openxmlformats.org/package/2006/relationships"><Relationship Target="../notesSlides/notesSlide54.xml" Type="http://schemas.openxmlformats.org/officeDocument/2006/relationships/notesSlide" Id="rId2"/><Relationship Target="../slideLayouts/slideLayout4.xml" Type="http://schemas.openxmlformats.org/officeDocument/2006/relationships/slideLayout" Id="rId1"/><Relationship Target="../media/image21.png" Type="http://schemas.openxmlformats.org/officeDocument/2006/relationships/image" Id="rId4"/><Relationship Target="../media/image19.png" Type="http://schemas.openxmlformats.org/officeDocument/2006/relationships/image" Id="rId3"/></Relationships>
</file>

<file path=ppt/slides/_rels/slide55.xml.rels><?xml version="1.0" encoding="UTF-8" standalone="yes"?><Relationships xmlns="http://schemas.openxmlformats.org/package/2006/relationships"><Relationship Target="../notesSlides/notesSlide55.xml" Type="http://schemas.openxmlformats.org/officeDocument/2006/relationships/notesSlide" Id="rId2"/><Relationship Target="../slideLayouts/slideLayout4.xml" Type="http://schemas.openxmlformats.org/officeDocument/2006/relationships/slideLayout" Id="rId1"/></Relationships>
</file>

<file path=ppt/slides/_rels/slide56.xml.rels><?xml version="1.0" encoding="UTF-8" standalone="yes"?><Relationships xmlns="http://schemas.openxmlformats.org/package/2006/relationships"><Relationship Target="../notesSlides/notesSlide56.xml" Type="http://schemas.openxmlformats.org/officeDocument/2006/relationships/notesSlide" Id="rId2"/><Relationship Target="../slideLayouts/slideLayout4.xml" Type="http://schemas.openxmlformats.org/officeDocument/2006/relationships/slideLayout" Id="rId1"/><Relationship Target="../media/image23.png" Type="http://schemas.openxmlformats.org/officeDocument/2006/relationships/image" Id="rId3"/></Relationships>
</file>

<file path=ppt/slides/_rels/slide57.xml.rels><?xml version="1.0" encoding="UTF-8" standalone="yes"?><Relationships xmlns="http://schemas.openxmlformats.org/package/2006/relationships"><Relationship Target="../notesSlides/notesSlide57.xml" Type="http://schemas.openxmlformats.org/officeDocument/2006/relationships/notesSlide" Id="rId2"/><Relationship Target="../slideLayouts/slideLayout4.xml" Type="http://schemas.openxmlformats.org/officeDocument/2006/relationships/slideLayout" Id="rId1"/></Relationships>
</file>

<file path=ppt/slides/_rels/slide58.xml.rels><?xml version="1.0" encoding="UTF-8" standalone="yes"?><Relationships xmlns="http://schemas.openxmlformats.org/package/2006/relationships"><Relationship Target="../notesSlides/notesSlide58.xml" Type="http://schemas.openxmlformats.org/officeDocument/2006/relationships/notesSlide" Id="rId2"/><Relationship Target="../slideLayouts/slideLayout4.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4.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4.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4.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3.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y="0" x="0"/>
          <a:ext cy="0" cx="0"/>
          <a:chOff y="0" x="0"/>
          <a:chExt cy="0" cx="0"/>
        </a:xfrm>
      </p:grpSpPr>
      <p:sp>
        <p:nvSpPr>
          <p:cNvPr id="38" name="Shape 38"/>
          <p:cNvSpPr txBox="1"/>
          <p:nvPr>
            <p:ph type="ctrTitle"/>
          </p:nvPr>
        </p:nvSpPr>
        <p:spPr>
          <a:xfrm>
            <a:off y="1322875" x="719000"/>
            <a:ext cy="1684198" cx="8163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accent1"/>
              </a:buClr>
              <a:buSzPct val="25000"/>
              <a:buFont typeface="Verdana"/>
              <a:buNone/>
            </a:pPr>
            <a:r>
              <a:rPr strike="noStrike" u="none" b="1" cap="none" baseline="0" sz="3200" lang="ja" i="0">
                <a:solidFill>
                  <a:srgbClr val="434343"/>
                </a:solidFill>
                <a:latin typeface="Verdana"/>
                <a:ea typeface="Verdana"/>
                <a:cs typeface="Verdana"/>
                <a:sym typeface="Verdana"/>
                <a:rtl val="0"/>
              </a:rPr>
              <a:t>BAモデルで生成されたネットワークに</a:t>
            </a:r>
          </a:p>
          <a:p>
            <a:pPr algn="l" rtl="0" lvl="0" marR="0" indent="0" marL="0">
              <a:lnSpc>
                <a:spcPct val="100000"/>
              </a:lnSpc>
              <a:spcBef>
                <a:spcPts val="0"/>
              </a:spcBef>
              <a:spcAft>
                <a:spcPts val="0"/>
              </a:spcAft>
              <a:buClr>
                <a:schemeClr val="accent1"/>
              </a:buClr>
              <a:buSzPct val="25000"/>
              <a:buFont typeface="Verdana"/>
              <a:buNone/>
            </a:pPr>
            <a:r>
              <a:rPr strike="noStrike" u="none" b="1" cap="none" baseline="0" sz="3200" lang="ja" i="0">
                <a:solidFill>
                  <a:srgbClr val="434343"/>
                </a:solidFill>
                <a:latin typeface="Verdana"/>
                <a:ea typeface="Verdana"/>
                <a:cs typeface="Verdana"/>
                <a:sym typeface="Verdana"/>
                <a:rtl val="0"/>
              </a:rPr>
              <a:t>おける次数と情報伝搬速度の関係について</a:t>
            </a:r>
          </a:p>
        </p:txBody>
      </p:sp>
      <p:sp>
        <p:nvSpPr>
          <p:cNvPr id="39" name="Shape 39"/>
          <p:cNvSpPr txBox="1"/>
          <p:nvPr>
            <p:ph idx="1" type="subTitle"/>
          </p:nvPr>
        </p:nvSpPr>
        <p:spPr>
          <a:xfrm>
            <a:off y="3823382" x="1283100"/>
            <a:ext cy="712499" cx="7772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2"/>
              </a:buClr>
              <a:buSzPct val="25000"/>
              <a:buFont typeface="Verdana"/>
              <a:buNone/>
            </a:pPr>
            <a:r>
              <a:rPr strike="noStrike" u="none" b="0" cap="none" baseline="0" sz="3000" lang="ja" i="0">
                <a:solidFill>
                  <a:srgbClr val="434343"/>
                </a:solidFill>
                <a:latin typeface="Verdana"/>
                <a:ea typeface="Verdana"/>
                <a:cs typeface="Verdana"/>
                <a:sym typeface="Verdana"/>
                <a:rtl val="0"/>
              </a:rPr>
              <a:t>谷 聖一研究室　枝國 雄太</a:t>
            </a:r>
          </a:p>
        </p:txBody>
      </p:sp>
      <p:sp>
        <p:nvSpPr>
          <p:cNvPr id="40" name="Shape 40"/>
          <p:cNvSpPr txBox="1"/>
          <p:nvPr/>
        </p:nvSpPr>
        <p:spPr>
          <a:xfrm>
            <a:off y="4720850" x="8214900"/>
            <a:ext cy="712499" cx="840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p:txBody>
      </p:sp>
      <p:sp>
        <p:nvSpPr>
          <p:cNvPr id="41" name="Shape 4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185" name="Shape 185"/>
        <p:cNvGrpSpPr/>
        <p:nvPr/>
      </p:nvGrpSpPr>
      <p:grpSpPr>
        <a:xfrm>
          <a:off y="0" x="0"/>
          <a:ext cy="0" cx="0"/>
          <a:chOff y="0" x="0"/>
          <a:chExt cy="0" cx="0"/>
        </a:xfrm>
      </p:grpSpPr>
      <p:sp>
        <p:nvSpPr>
          <p:cNvPr id="186" name="Shape 18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背景</a:t>
            </a:r>
          </a:p>
        </p:txBody>
      </p:sp>
      <p:sp>
        <p:nvSpPr>
          <p:cNvPr id="187" name="Shape 187"/>
          <p:cNvSpPr/>
          <p:nvPr/>
        </p:nvSpPr>
        <p:spPr>
          <a:xfrm>
            <a:off y="1329150" x="1355200"/>
            <a:ext cy="1433400" cx="6085199"/>
          </a:xfrm>
          <a:prstGeom prst="ellipse">
            <a:avLst/>
          </a:prstGeom>
          <a:solidFill>
            <a:srgbClr val="00FFFF"/>
          </a:solidFill>
          <a:ln w="28575" cap="flat">
            <a:solidFill>
              <a:srgbClr val="00FFFF"/>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188" name="Shape 188"/>
          <p:cNvCxnSpPr/>
          <p:nvPr/>
        </p:nvCxnSpPr>
        <p:spPr>
          <a:xfrm flipH="1">
            <a:off y="2838750" x="4314398"/>
            <a:ext cy="534300" cx="7200"/>
          </a:xfrm>
          <a:prstGeom prst="straightConnector1">
            <a:avLst/>
          </a:prstGeom>
          <a:noFill/>
          <a:ln w="38100" cap="flat">
            <a:solidFill>
              <a:schemeClr val="dk2"/>
            </a:solidFill>
            <a:prstDash val="solid"/>
            <a:round/>
            <a:headEnd w="med" len="med" type="none"/>
            <a:tailEnd w="lg" len="lg" type="triangle"/>
          </a:ln>
        </p:spPr>
      </p:cxnSp>
      <p:sp>
        <p:nvSpPr>
          <p:cNvPr id="189" name="Shape 189"/>
          <p:cNvSpPr txBox="1"/>
          <p:nvPr/>
        </p:nvSpPr>
        <p:spPr>
          <a:xfrm>
            <a:off y="3457325" x="1049400"/>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000" lang="ja" i="0">
                <a:solidFill>
                  <a:srgbClr val="000000"/>
                </a:solidFill>
                <a:latin typeface="Arial"/>
                <a:ea typeface="Arial"/>
                <a:cs typeface="Arial"/>
                <a:sym typeface="Arial"/>
                <a:rtl val="0"/>
              </a:rPr>
              <a:t>伝搬速度限定モデルにおいて</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2000" lang="ja" i="0">
                <a:solidFill>
                  <a:srgbClr val="000000"/>
                </a:solidFill>
                <a:latin typeface="Arial"/>
                <a:ea typeface="Arial"/>
                <a:cs typeface="Arial"/>
                <a:sym typeface="Arial"/>
                <a:rtl val="0"/>
              </a:rPr>
              <a:t>Uncorrelatedネットワーク上で効率よく</a:t>
            </a:r>
            <a:r>
              <a:rPr sz="2000" lang="ja">
                <a:rtl val="0"/>
              </a:rPr>
              <a:t>情報を</a:t>
            </a:r>
            <a:r>
              <a:rPr strike="noStrike" u="none" b="0" cap="none" baseline="0" sz="2000" lang="ja" i="0">
                <a:solidFill>
                  <a:srgbClr val="000000"/>
                </a:solidFill>
                <a:latin typeface="Arial"/>
                <a:ea typeface="Arial"/>
                <a:cs typeface="Arial"/>
                <a:sym typeface="Arial"/>
                <a:rtl val="0"/>
              </a:rPr>
              <a:t>伝搬するためには</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2000" lang="ja" i="0">
                <a:solidFill>
                  <a:srgbClr val="000000"/>
                </a:solidFill>
                <a:latin typeface="Arial"/>
                <a:ea typeface="Arial"/>
                <a:cs typeface="Arial"/>
                <a:sym typeface="Arial"/>
                <a:rtl val="0"/>
              </a:rPr>
              <a:t>次数の小さな点を優先して伝搬するのがよい</a:t>
            </a:r>
          </a:p>
        </p:txBody>
      </p:sp>
      <p:sp>
        <p:nvSpPr>
          <p:cNvPr id="190" name="Shape 190"/>
          <p:cNvSpPr txBox="1"/>
          <p:nvPr/>
        </p:nvSpPr>
        <p:spPr>
          <a:xfrm>
            <a:off y="1503150" x="-2445775"/>
            <a:ext cy="1259400" cx="10111199"/>
          </a:xfrm>
          <a:prstGeom prst="rect">
            <a:avLst/>
          </a:prstGeom>
          <a:noFill/>
          <a:ln>
            <a:noFill/>
          </a:ln>
        </p:spPr>
        <p:txBody>
          <a:bodyPr bIns="91425" rIns="91425" lIns="91425" tIns="91425" anchor="t" anchorCtr="0">
            <a:noAutofit/>
          </a:bodyPr>
          <a:lstStyle/>
          <a:p>
            <a:pPr algn="l" rtl="0" lvl="0" marR="0" indent="4686300" marL="0">
              <a:lnSpc>
                <a:spcPct val="115000"/>
              </a:lnSpc>
              <a:spcBef>
                <a:spcPts val="0"/>
              </a:spcBef>
              <a:spcAft>
                <a:spcPts val="0"/>
              </a:spcAft>
              <a:buClr>
                <a:schemeClr val="dk1"/>
              </a:buClr>
              <a:buSzPct val="25000"/>
              <a:buFont typeface="Arial"/>
              <a:buNone/>
            </a:pPr>
            <a:r>
              <a:rPr strike="noStrike" u="none" b="0" cap="none" baseline="0" sz="1200" lang="ja" i="0">
                <a:solidFill>
                  <a:schemeClr val="dk1"/>
                </a:solidFill>
                <a:latin typeface="Verdana"/>
                <a:ea typeface="Verdana"/>
                <a:cs typeface="Verdana"/>
                <a:sym typeface="Verdana"/>
                <a:rtl val="0"/>
              </a:rPr>
              <a:t>[TTMO]</a:t>
            </a:r>
          </a:p>
          <a:p>
            <a:pPr algn="l" rtl="0" lvl="0" marR="0" indent="4686300" marL="0">
              <a:lnSpc>
                <a:spcPct val="115000"/>
              </a:lnSpc>
              <a:spcBef>
                <a:spcPts val="0"/>
              </a:spcBef>
              <a:spcAft>
                <a:spcPts val="0"/>
              </a:spcAft>
              <a:buClr>
                <a:schemeClr val="dk1"/>
              </a:buClr>
              <a:buSzPct val="25000"/>
              <a:buFont typeface="Arial"/>
              <a:buNone/>
            </a:pPr>
            <a:r>
              <a:rPr strike="noStrike" u="none" b="0" cap="none" baseline="0" sz="1200" lang="ja" i="0">
                <a:solidFill>
                  <a:schemeClr val="dk1"/>
                </a:solidFill>
                <a:latin typeface="Verdana"/>
                <a:ea typeface="Verdana"/>
                <a:cs typeface="Verdana"/>
                <a:sym typeface="Verdana"/>
                <a:rtl val="0"/>
              </a:rPr>
              <a:t>Phys. Rev. E 86, 021103 (2012) </a:t>
            </a:r>
          </a:p>
          <a:p>
            <a:pPr algn="l" rtl="0" lvl="0" marR="0" indent="4686300" marL="0">
              <a:lnSpc>
                <a:spcPct val="115000"/>
              </a:lnSpc>
              <a:spcBef>
                <a:spcPts val="0"/>
              </a:spcBef>
              <a:spcAft>
                <a:spcPts val="0"/>
              </a:spcAft>
              <a:buClr>
                <a:schemeClr val="dk1"/>
              </a:buClr>
              <a:buSzPct val="25000"/>
              <a:buFont typeface="Arial"/>
              <a:buNone/>
            </a:pPr>
            <a:r>
              <a:rPr strike="noStrike" u="none" b="0" cap="none" baseline="0" sz="1200" lang="ja" i="0">
                <a:solidFill>
                  <a:schemeClr val="dk1"/>
                </a:solidFill>
                <a:latin typeface="Verdana"/>
                <a:ea typeface="Verdana"/>
                <a:cs typeface="Verdana"/>
                <a:sym typeface="Verdana"/>
                <a:rtl val="0"/>
              </a:rPr>
              <a:t>Hiroshi Toyoizumi,Seiichi Tani,Naoto Miyoshi,Yoshio Okamoto </a:t>
            </a:r>
          </a:p>
          <a:p>
            <a:pPr algn="l" rtl="0" lvl="0" marR="0" indent="4686300" marL="0">
              <a:lnSpc>
                <a:spcPct val="115000"/>
              </a:lnSpc>
              <a:spcBef>
                <a:spcPts val="0"/>
              </a:spcBef>
              <a:spcAft>
                <a:spcPts val="0"/>
              </a:spcAft>
              <a:buClr>
                <a:schemeClr val="dk1"/>
              </a:buClr>
              <a:buSzPct val="25000"/>
              <a:buFont typeface="Arial"/>
              <a:buNone/>
            </a:pPr>
            <a:r>
              <a:rPr strike="noStrike" u="none" b="0" cap="none" baseline="0" sz="1200" lang="ja" i="0">
                <a:solidFill>
                  <a:schemeClr val="dk1"/>
                </a:solidFill>
                <a:latin typeface="Verdana"/>
                <a:ea typeface="Verdana"/>
                <a:cs typeface="Verdana"/>
                <a:sym typeface="Verdana"/>
                <a:rtl val="0"/>
              </a:rPr>
              <a:t>Reverse preferential spread in complex networks</a:t>
            </a:r>
          </a:p>
          <a:p>
            <a:pPr algn="l" rtl="0" lvl="0" marR="0" indent="0" marL="0">
              <a:lnSpc>
                <a:spcPct val="100000"/>
              </a:lnSpc>
              <a:spcBef>
                <a:spcPts val="0"/>
              </a:spcBef>
              <a:spcAft>
                <a:spcPts val="0"/>
              </a:spcAft>
              <a:buClr>
                <a:srgbClr val="000000"/>
              </a:buClr>
              <a:buFont typeface="Arial"/>
              <a:buNone/>
            </a:pPr>
            <a:r>
              <a:t/>
            </a:r>
            <a:endParaRPr strike="noStrike" u="none" b="0" cap="none" baseline="0" sz="1200" i="0">
              <a:solidFill>
                <a:srgbClr val="000000"/>
              </a:solidFill>
              <a:latin typeface="Verdana"/>
              <a:ea typeface="Verdana"/>
              <a:cs typeface="Verdana"/>
              <a:sym typeface="Verdana"/>
              <a:rtl val="0"/>
            </a:endParaRPr>
          </a:p>
        </p:txBody>
      </p:sp>
      <p:sp>
        <p:nvSpPr>
          <p:cNvPr id="191" name="Shape 19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y="0" x="0"/>
          <a:ext cy="0" cx="0"/>
          <a:chOff y="0" x="0"/>
          <a:chExt cy="0" cx="0"/>
        </a:xfrm>
      </p:grpSpPr>
      <p:sp>
        <p:nvSpPr>
          <p:cNvPr id="196" name="Shape 19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背景</a:t>
            </a:r>
          </a:p>
        </p:txBody>
      </p:sp>
      <p:sp>
        <p:nvSpPr>
          <p:cNvPr id="197" name="Shape 197"/>
          <p:cNvSpPr txBox="1"/>
          <p:nvPr/>
        </p:nvSpPr>
        <p:spPr>
          <a:xfrm>
            <a:off y="1408150" x="2027850"/>
            <a:ext cy="944399" cx="5261400"/>
          </a:xfrm>
          <a:prstGeom prst="rect">
            <a:avLst/>
          </a:prstGeom>
          <a:noFill/>
          <a:ln>
            <a:noFill/>
          </a:ln>
        </p:spPr>
        <p:txBody>
          <a:bodyPr bIns="91425" rIns="91425" lIns="91425" tIns="91425" anchor="t" anchorCtr="0">
            <a:noAutofit/>
          </a:bodyPr>
          <a:lstStyle/>
          <a:p>
            <a:pPr algn="ctr"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2011年度卒業生の演習</a:t>
            </a:r>
          </a:p>
          <a:p>
            <a:pPr algn="ctr"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修正版BAモデルでスケールフリーネットワーク</a:t>
            </a:r>
            <a:r>
              <a:rPr strike="noStrike" u="none" b="0" cap="none" baseline="0" sz="1800" lang="ja" i="0">
                <a:solidFill>
                  <a:srgbClr val="000000"/>
                </a:solidFill>
                <a:latin typeface="Verdana"/>
                <a:ea typeface="Verdana"/>
                <a:cs typeface="Verdana"/>
                <a:sym typeface="Verdana"/>
                <a:rtl val="0"/>
              </a:rPr>
              <a:t>を生成し情報伝搬実験</a:t>
            </a:r>
          </a:p>
        </p:txBody>
      </p:sp>
      <p:cxnSp>
        <p:nvCxnSpPr>
          <p:cNvPr id="198" name="Shape 198"/>
          <p:cNvCxnSpPr/>
          <p:nvPr/>
        </p:nvCxnSpPr>
        <p:spPr>
          <a:xfrm flipH="1">
            <a:off y="2476125" x="4454975"/>
            <a:ext cy="562199" cx="14099"/>
          </a:xfrm>
          <a:prstGeom prst="straightConnector1">
            <a:avLst/>
          </a:prstGeom>
          <a:noFill/>
          <a:ln w="38100" cap="flat">
            <a:solidFill>
              <a:schemeClr val="dk2"/>
            </a:solidFill>
            <a:prstDash val="solid"/>
            <a:round/>
            <a:headEnd w="med" len="med" type="none"/>
            <a:tailEnd w="lg" len="lg" type="triangle"/>
          </a:ln>
        </p:spPr>
      </p:cxnSp>
      <p:sp>
        <p:nvSpPr>
          <p:cNvPr id="199" name="Shape 199"/>
          <p:cNvSpPr txBox="1"/>
          <p:nvPr/>
        </p:nvSpPr>
        <p:spPr>
          <a:xfrm>
            <a:off y="3161900" x="3344825"/>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z="2400" lang="ja">
                <a:solidFill>
                  <a:srgbClr val="FF0000"/>
                </a:solidFill>
                <a:latin typeface="Verdana"/>
                <a:ea typeface="Verdana"/>
                <a:cs typeface="Verdana"/>
                <a:sym typeface="Verdana"/>
              </a:rPr>
              <a:t>対立</a:t>
            </a:r>
            <a:r>
              <a:rPr strike="noStrike" u="none" b="0" cap="none" baseline="0" sz="2400" lang="ja" i="0">
                <a:solidFill>
                  <a:srgbClr val="FF0000"/>
                </a:solidFill>
                <a:latin typeface="Verdana"/>
                <a:ea typeface="Verdana"/>
                <a:cs typeface="Verdana"/>
                <a:sym typeface="Verdana"/>
                <a:rtl val="0"/>
              </a:rPr>
              <a:t>する結果に</a:t>
            </a:r>
          </a:p>
        </p:txBody>
      </p:sp>
      <p:sp>
        <p:nvSpPr>
          <p:cNvPr id="200" name="Shape 200"/>
          <p:cNvSpPr txBox="1"/>
          <p:nvPr/>
        </p:nvSpPr>
        <p:spPr>
          <a:xfrm>
            <a:off y="3853425" x="2485050"/>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考えられる原因</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・生成したネットワークのスケールフリー性</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・生成したネットワークのUnccorrelated性</a:t>
            </a:r>
          </a:p>
        </p:txBody>
      </p:sp>
      <p:sp>
        <p:nvSpPr>
          <p:cNvPr id="201" name="Shape 20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y="0" x="0"/>
          <a:ext cy="0" cx="0"/>
          <a:chOff y="0" x="0"/>
          <a:chExt cy="0" cx="0"/>
        </a:xfrm>
      </p:grpSpPr>
      <p:sp>
        <p:nvSpPr>
          <p:cNvPr id="206" name="Shape 20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背景</a:t>
            </a:r>
          </a:p>
        </p:txBody>
      </p:sp>
      <p:sp>
        <p:nvSpPr>
          <p:cNvPr id="207" name="Shape 207"/>
          <p:cNvSpPr txBox="1"/>
          <p:nvPr/>
        </p:nvSpPr>
        <p:spPr>
          <a:xfrm>
            <a:off y="1408150" x="1723050"/>
            <a:ext cy="1312799" cx="5658599"/>
          </a:xfrm>
          <a:prstGeom prst="rect">
            <a:avLst/>
          </a:prstGeom>
          <a:noFill/>
          <a:ln>
            <a:noFill/>
          </a:ln>
        </p:spPr>
        <p:txBody>
          <a:bodyPr bIns="91425" rIns="91425" lIns="91425" tIns="91425" anchor="t" anchorCtr="0">
            <a:noAutofit/>
          </a:bodyPr>
          <a:lstStyle/>
          <a:p>
            <a:pPr algn="ctr"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2012年度卒業生の演習</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修正版BAモデルで生成したネットワークが</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どの程度</a:t>
            </a:r>
            <a:r>
              <a:rPr strike="noStrike" u="none" b="0" cap="none" baseline="0" sz="1800" lang="ja" i="0">
                <a:solidFill>
                  <a:srgbClr val="000000"/>
                </a:solidFill>
                <a:latin typeface="Verdana"/>
                <a:ea typeface="Verdana"/>
                <a:cs typeface="Verdana"/>
                <a:sym typeface="Verdana"/>
                <a:rtl val="0"/>
              </a:rPr>
              <a:t>スケールフリー性を満たしていた</a:t>
            </a:r>
            <a:r>
              <a:rPr sz="1800" lang="ja">
                <a:latin typeface="Verdana"/>
                <a:ea typeface="Verdana"/>
                <a:cs typeface="Verdana"/>
                <a:sym typeface="Verdana"/>
                <a:rtl val="0"/>
              </a:rPr>
              <a:t>を</a:t>
            </a:r>
            <a:r>
              <a:rPr strike="noStrike" u="none" b="0" cap="none" baseline="0" sz="1800" lang="ja" i="0">
                <a:solidFill>
                  <a:srgbClr val="000000"/>
                </a:solidFill>
                <a:latin typeface="Verdana"/>
                <a:ea typeface="Verdana"/>
                <a:cs typeface="Verdana"/>
                <a:sym typeface="Verdana"/>
                <a:rtl val="0"/>
              </a:rPr>
              <a:t>検証</a:t>
            </a:r>
          </a:p>
        </p:txBody>
      </p:sp>
      <p:cxnSp>
        <p:nvCxnSpPr>
          <p:cNvPr id="208" name="Shape 208"/>
          <p:cNvCxnSpPr/>
          <p:nvPr/>
        </p:nvCxnSpPr>
        <p:spPr>
          <a:xfrm flipH="1">
            <a:off y="2476125" x="4454975"/>
            <a:ext cy="562199" cx="14099"/>
          </a:xfrm>
          <a:prstGeom prst="straightConnector1">
            <a:avLst/>
          </a:prstGeom>
          <a:noFill/>
          <a:ln w="38100" cap="flat">
            <a:solidFill>
              <a:schemeClr val="dk2"/>
            </a:solidFill>
            <a:prstDash val="solid"/>
            <a:round/>
            <a:headEnd w="med" len="med" type="none"/>
            <a:tailEnd w="lg" len="lg" type="triangle"/>
          </a:ln>
        </p:spPr>
      </p:cxnSp>
      <p:sp>
        <p:nvSpPr>
          <p:cNvPr id="209" name="Shape 209"/>
          <p:cNvSpPr txBox="1"/>
          <p:nvPr/>
        </p:nvSpPr>
        <p:spPr>
          <a:xfrm>
            <a:off y="3161900" x="3344825"/>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2400" lang="ja" i="0">
                <a:solidFill>
                  <a:srgbClr val="FF0000"/>
                </a:solidFill>
                <a:latin typeface="Verdana"/>
                <a:ea typeface="Verdana"/>
                <a:cs typeface="Verdana"/>
                <a:sym typeface="Verdana"/>
                <a:rtl val="0"/>
              </a:rPr>
              <a:t>十分満たしていた</a:t>
            </a:r>
          </a:p>
        </p:txBody>
      </p:sp>
      <p:sp>
        <p:nvSpPr>
          <p:cNvPr id="210" name="Shape 210"/>
          <p:cNvSpPr txBox="1"/>
          <p:nvPr/>
        </p:nvSpPr>
        <p:spPr>
          <a:xfrm>
            <a:off y="3853425" x="2485050"/>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考えられる原因</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・生成したネットワークのスケールフリー性</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・生成したネットワークのUnccorrelated性</a:t>
            </a:r>
          </a:p>
        </p:txBody>
      </p:sp>
      <p:cxnSp>
        <p:nvCxnSpPr>
          <p:cNvPr id="211" name="Shape 211"/>
          <p:cNvCxnSpPr/>
          <p:nvPr/>
        </p:nvCxnSpPr>
        <p:spPr>
          <a:xfrm rot="10800000" flipH="1">
            <a:off y="4241024" x="2561250"/>
            <a:ext cy="8399" cx="3881098"/>
          </a:xfrm>
          <a:prstGeom prst="straightConnector1">
            <a:avLst/>
          </a:prstGeom>
          <a:noFill/>
          <a:ln w="19050" cap="flat">
            <a:solidFill>
              <a:srgbClr val="FF0000"/>
            </a:solidFill>
            <a:prstDash val="solid"/>
            <a:round/>
            <a:headEnd w="med" len="med" type="none"/>
            <a:tailEnd w="med" len="med" type="none"/>
          </a:ln>
        </p:spPr>
      </p:cxnSp>
      <p:sp>
        <p:nvSpPr>
          <p:cNvPr id="212" name="Shape 21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6" name="Shape 216"/>
        <p:cNvGrpSpPr/>
        <p:nvPr/>
      </p:nvGrpSpPr>
      <p:grpSpPr>
        <a:xfrm>
          <a:off y="0" x="0"/>
          <a:ext cy="0" cx="0"/>
          <a:chOff y="0" x="0"/>
          <a:chExt cy="0" cx="0"/>
        </a:xfrm>
      </p:grpSpPr>
      <p:sp>
        <p:nvSpPr>
          <p:cNvPr id="217" name="Shape 217"/>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背景</a:t>
            </a:r>
          </a:p>
        </p:txBody>
      </p:sp>
      <p:sp>
        <p:nvSpPr>
          <p:cNvPr id="218" name="Shape 218"/>
          <p:cNvSpPr txBox="1"/>
          <p:nvPr/>
        </p:nvSpPr>
        <p:spPr>
          <a:xfrm>
            <a:off y="1408150" x="1951650"/>
            <a:ext cy="944399" cx="5132100"/>
          </a:xfrm>
          <a:prstGeom prst="rect">
            <a:avLst/>
          </a:prstGeom>
          <a:noFill/>
          <a:ln>
            <a:noFill/>
          </a:ln>
        </p:spPr>
        <p:txBody>
          <a:bodyPr bIns="91425" rIns="91425" lIns="91425" tIns="91425" anchor="t" anchorCtr="0">
            <a:noAutofit/>
          </a:bodyPr>
          <a:lstStyle/>
          <a:p>
            <a:pPr algn="ctr"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2013年度卒業生の演習</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生成したネットワークがUnccorelated性を</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満たしているかどうかを検証しようと試みた</a:t>
            </a:r>
          </a:p>
        </p:txBody>
      </p:sp>
      <p:cxnSp>
        <p:nvCxnSpPr>
          <p:cNvPr id="219" name="Shape 219"/>
          <p:cNvCxnSpPr/>
          <p:nvPr/>
        </p:nvCxnSpPr>
        <p:spPr>
          <a:xfrm flipH="1">
            <a:off y="2476125" x="4454975"/>
            <a:ext cy="562199" cx="14099"/>
          </a:xfrm>
          <a:prstGeom prst="straightConnector1">
            <a:avLst/>
          </a:prstGeom>
          <a:noFill/>
          <a:ln w="38100" cap="flat">
            <a:solidFill>
              <a:schemeClr val="dk2"/>
            </a:solidFill>
            <a:prstDash val="solid"/>
            <a:round/>
            <a:headEnd w="med" len="med" type="none"/>
            <a:tailEnd w="lg" len="lg" type="triangle"/>
          </a:ln>
        </p:spPr>
      </p:cxnSp>
      <p:sp>
        <p:nvSpPr>
          <p:cNvPr id="220" name="Shape 220"/>
          <p:cNvSpPr txBox="1"/>
          <p:nvPr/>
        </p:nvSpPr>
        <p:spPr>
          <a:xfrm>
            <a:off y="3015075" x="1790225"/>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2400" lang="ja" i="0">
                <a:solidFill>
                  <a:srgbClr val="FF0000"/>
                </a:solidFill>
                <a:latin typeface="Verdana"/>
                <a:ea typeface="Verdana"/>
                <a:cs typeface="Verdana"/>
                <a:sym typeface="Verdana"/>
                <a:rtl val="0"/>
              </a:rPr>
              <a:t>Uncorrelated性を満たすかどうかについて</a:t>
            </a:r>
          </a:p>
          <a:p>
            <a:pPr algn="l" rtl="0" lvl="0" marR="0" indent="0" marL="0">
              <a:lnSpc>
                <a:spcPct val="100000"/>
              </a:lnSpc>
              <a:spcBef>
                <a:spcPts val="0"/>
              </a:spcBef>
              <a:spcAft>
                <a:spcPts val="0"/>
              </a:spcAft>
              <a:buClr>
                <a:srgbClr val="FF0000"/>
              </a:buClr>
              <a:buSzPct val="25000"/>
              <a:buFont typeface="Verdana"/>
              <a:buNone/>
            </a:pPr>
            <a:r>
              <a:rPr strike="noStrike" u="none" b="0" cap="none" baseline="0" sz="2400" lang="ja" i="0">
                <a:solidFill>
                  <a:srgbClr val="FF0000"/>
                </a:solidFill>
                <a:latin typeface="Verdana"/>
                <a:ea typeface="Verdana"/>
                <a:cs typeface="Verdana"/>
                <a:sym typeface="Verdana"/>
                <a:rtl val="0"/>
              </a:rPr>
              <a:t>明確な結論は得られなかった</a:t>
            </a:r>
          </a:p>
        </p:txBody>
      </p:sp>
      <p:sp>
        <p:nvSpPr>
          <p:cNvPr id="221" name="Shape 221"/>
          <p:cNvSpPr txBox="1"/>
          <p:nvPr/>
        </p:nvSpPr>
        <p:spPr>
          <a:xfrm>
            <a:off y="3853425" x="2485050"/>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考えられる原因</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・生成したネットワークのスケールフリー性</a:t>
            </a:r>
          </a:p>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a:t>
            </a:r>
            <a:r>
              <a:rPr strike="noStrike" u="none" b="1" cap="none" baseline="0" sz="1400" lang="ja" i="0">
                <a:solidFill>
                  <a:srgbClr val="0000FF"/>
                </a:solidFill>
                <a:latin typeface="Arial"/>
                <a:ea typeface="Arial"/>
                <a:cs typeface="Arial"/>
                <a:sym typeface="Arial"/>
                <a:rtl val="0"/>
              </a:rPr>
              <a:t>生成したネットワークのUnccorrelated性</a:t>
            </a:r>
          </a:p>
        </p:txBody>
      </p:sp>
      <p:cxnSp>
        <p:nvCxnSpPr>
          <p:cNvPr id="222" name="Shape 222"/>
          <p:cNvCxnSpPr/>
          <p:nvPr/>
        </p:nvCxnSpPr>
        <p:spPr>
          <a:xfrm rot="10800000" flipH="1">
            <a:off y="4241024" x="2561250"/>
            <a:ext cy="8399" cx="3881098"/>
          </a:xfrm>
          <a:prstGeom prst="straightConnector1">
            <a:avLst/>
          </a:prstGeom>
          <a:noFill/>
          <a:ln w="19050" cap="flat">
            <a:solidFill>
              <a:srgbClr val="FF0000"/>
            </a:solidFill>
            <a:prstDash val="solid"/>
            <a:round/>
            <a:headEnd w="med" len="med" type="none"/>
            <a:tailEnd w="med" len="med" type="none"/>
          </a:ln>
        </p:spPr>
      </p:cxnSp>
      <p:sp>
        <p:nvSpPr>
          <p:cNvPr id="223" name="Shape 22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y="0" x="0"/>
          <a:ext cy="0" cx="0"/>
          <a:chOff y="0" x="0"/>
          <a:chExt cy="0" cx="0"/>
        </a:xfrm>
      </p:grpSpPr>
      <p:sp>
        <p:nvSpPr>
          <p:cNvPr id="228" name="Shape 22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目的</a:t>
            </a:r>
          </a:p>
        </p:txBody>
      </p:sp>
      <p:sp>
        <p:nvSpPr>
          <p:cNvPr id="229" name="Shape 229"/>
          <p:cNvSpPr txBox="1"/>
          <p:nvPr/>
        </p:nvSpPr>
        <p:spPr>
          <a:xfrm>
            <a:off y="1745450" x="787150"/>
            <a:ext cy="2664900"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1" cap="none" baseline="0" sz="2200" lang="ja" i="0">
                <a:solidFill>
                  <a:srgbClr val="000000"/>
                </a:solidFill>
                <a:latin typeface="Verdana"/>
                <a:ea typeface="Verdana"/>
                <a:cs typeface="Verdana"/>
                <a:sym typeface="Verdana"/>
                <a:rtl val="0"/>
              </a:rPr>
              <a:t>本演習の着目点</a:t>
            </a:r>
          </a:p>
          <a:p>
            <a:pPr algn="l" rtl="0" lvl="0" marR="0" indent="0" marL="0">
              <a:lnSpc>
                <a:spcPct val="100000"/>
              </a:lnSpc>
              <a:spcBef>
                <a:spcPts val="0"/>
              </a:spcBef>
              <a:spcAft>
                <a:spcPts val="0"/>
              </a:spcAft>
              <a:buClr>
                <a:srgbClr val="000000"/>
              </a:buClr>
              <a:buFont typeface="Arial"/>
              <a:buNone/>
            </a:pPr>
            <a:r>
              <a:t/>
            </a:r>
            <a:endParaRPr strike="noStrike" u="none" b="1" cap="none" baseline="0" sz="22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a:t>
            </a:r>
            <a:r>
              <a:rPr strike="noStrike" u="none" b="0" cap="none" baseline="0" sz="1800" lang="ja" i="0">
                <a:solidFill>
                  <a:srgbClr val="000000"/>
                </a:solidFill>
                <a:latin typeface="Verdana"/>
                <a:ea typeface="Verdana"/>
                <a:cs typeface="Verdana"/>
                <a:sym typeface="Verdana"/>
                <a:rtl val="0"/>
              </a:rPr>
              <a:t>次数が小さいノードを優先する方法が必ずしも効率が良く</a:t>
            </a:r>
            <a:r>
              <a:rPr sz="1800" lang="ja">
                <a:latin typeface="Verdana"/>
                <a:ea typeface="Verdana"/>
                <a:cs typeface="Verdana"/>
                <a:sym typeface="Verdana"/>
                <a:rtl val="0"/>
              </a:rPr>
              <a:t>ない」</a:t>
            </a:r>
          </a:p>
          <a:p>
            <a:pPr algn="l" rtl="0" lvl="0" marR="0" indent="0" marL="0">
              <a:lnSpc>
                <a:spcPct val="100000"/>
              </a:lnSpc>
              <a:spcBef>
                <a:spcPts val="0"/>
              </a:spcBef>
              <a:spcAft>
                <a:spcPts val="0"/>
              </a:spcAft>
              <a:buClr>
                <a:srgbClr val="000000"/>
              </a:buClr>
              <a:buFont typeface="Verdana"/>
              <a:buNone/>
            </a:pPr>
            <a:r>
              <a:t/>
            </a:r>
            <a:endParaRPr sz="1800">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Font typeface="Verdana"/>
              <a:buNone/>
            </a:pPr>
            <a:r>
              <a:t/>
            </a:r>
            <a:endParaRPr sz="1800">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ネットワーク内部の</a:t>
            </a:r>
            <a:r>
              <a:rPr strike="noStrike" u="none" b="1" cap="none" baseline="0" sz="1800" lang="ja" i="0">
                <a:solidFill>
                  <a:srgbClr val="0000FF"/>
                </a:solidFill>
                <a:latin typeface="Verdana"/>
                <a:ea typeface="Verdana"/>
                <a:cs typeface="Verdana"/>
                <a:sym typeface="Verdana"/>
                <a:rtl val="0"/>
              </a:rPr>
              <a:t>枝数が少</a:t>
            </a:r>
            <a:r>
              <a:rPr b="1" sz="1800" lang="ja">
                <a:solidFill>
                  <a:srgbClr val="0000FF"/>
                </a:solidFill>
                <a:latin typeface="Verdana"/>
                <a:ea typeface="Verdana"/>
                <a:cs typeface="Verdana"/>
                <a:sym typeface="Verdana"/>
                <a:rtl val="0"/>
              </a:rPr>
              <a:t>ない</a:t>
            </a:r>
            <a:r>
              <a:rPr sz="1800" lang="ja">
                <a:latin typeface="Verdana"/>
                <a:ea typeface="Verdana"/>
                <a:cs typeface="Verdana"/>
                <a:sym typeface="Verdana"/>
                <a:rtl val="0"/>
              </a:rPr>
              <a:t>こと</a:t>
            </a:r>
            <a:r>
              <a:rPr strike="noStrike" u="none" b="0" cap="none" baseline="0" sz="1800" lang="ja" i="0">
                <a:solidFill>
                  <a:srgbClr val="000000"/>
                </a:solidFill>
                <a:latin typeface="Verdana"/>
                <a:ea typeface="Verdana"/>
                <a:cs typeface="Verdana"/>
                <a:sym typeface="Verdana"/>
                <a:rtl val="0"/>
              </a:rPr>
              <a:t>により</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そのネットワーク</a:t>
            </a:r>
            <a:r>
              <a:rPr sz="1800" lang="ja">
                <a:latin typeface="Verdana"/>
                <a:ea typeface="Verdana"/>
                <a:cs typeface="Verdana"/>
                <a:sym typeface="Verdana"/>
                <a:rtl val="0"/>
              </a:rPr>
              <a:t>の</a:t>
            </a:r>
            <a:r>
              <a:rPr strike="noStrike" u="none" b="0" cap="none" baseline="0" sz="1800" lang="ja" i="0">
                <a:solidFill>
                  <a:srgbClr val="000000"/>
                </a:solidFill>
                <a:latin typeface="Verdana"/>
                <a:ea typeface="Verdana"/>
                <a:cs typeface="Verdana"/>
                <a:sym typeface="Verdana"/>
                <a:rtl val="0"/>
              </a:rPr>
              <a:t>Uncorrelated性</a:t>
            </a:r>
            <a:r>
              <a:rPr sz="1800" lang="ja">
                <a:latin typeface="Verdana"/>
                <a:ea typeface="Verdana"/>
                <a:cs typeface="Verdana"/>
                <a:sym typeface="Verdana"/>
                <a:rtl val="0"/>
              </a:rPr>
              <a:t>が低くなることが原因ではないか</a:t>
            </a:r>
            <a:r>
              <a:rPr strike="noStrike" u="none" b="0" cap="none" baseline="0" sz="1800" lang="ja" i="0">
                <a:solidFill>
                  <a:srgbClr val="000000"/>
                </a:solidFill>
                <a:latin typeface="Verdana"/>
                <a:ea typeface="Verdana"/>
                <a:cs typeface="Verdana"/>
                <a:sym typeface="Verdana"/>
                <a:rtl val="0"/>
              </a:rPr>
              <a:t>?</a:t>
            </a:r>
          </a:p>
        </p:txBody>
      </p:sp>
      <p:sp>
        <p:nvSpPr>
          <p:cNvPr id="230" name="Shape 230"/>
          <p:cNvSpPr txBox="1"/>
          <p:nvPr/>
        </p:nvSpPr>
        <p:spPr>
          <a:xfrm>
            <a:off y="1562750" x="3007550"/>
            <a:ext cy="14098" cx="393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231" name="Shape 23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
        <p:nvSpPr>
          <p:cNvPr id="232" name="Shape 232"/>
          <p:cNvSpPr/>
          <p:nvPr/>
        </p:nvSpPr>
        <p:spPr>
          <a:xfrm>
            <a:off y="2844000" x="3640775"/>
            <a:ext cy="393600" cx="393600"/>
          </a:xfrm>
          <a:prstGeom prst="upArrow">
            <a:avLst>
              <a:gd fmla="val 50000" name="adj1"/>
              <a:gd fmla="val 50000" name="adj2"/>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6" name="Shape 236"/>
        <p:cNvGrpSpPr/>
        <p:nvPr/>
      </p:nvGrpSpPr>
      <p:grpSpPr>
        <a:xfrm>
          <a:off y="0" x="0"/>
          <a:ext cy="0" cx="0"/>
          <a:chOff y="0" x="0"/>
          <a:chExt cy="0" cx="0"/>
        </a:xfrm>
      </p:grpSpPr>
      <p:sp>
        <p:nvSpPr>
          <p:cNvPr id="237" name="Shape 237"/>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目的</a:t>
            </a:r>
          </a:p>
        </p:txBody>
      </p:sp>
      <p:sp>
        <p:nvSpPr>
          <p:cNvPr id="238" name="Shape 238"/>
          <p:cNvSpPr txBox="1"/>
          <p:nvPr/>
        </p:nvSpPr>
        <p:spPr>
          <a:xfrm>
            <a:off y="2251950" x="847775"/>
            <a:ext cy="944398" cx="86168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2400" i="0">
              <a:solidFill>
                <a:srgbClr val="000000"/>
              </a:solidFill>
              <a:latin typeface="Verdana"/>
              <a:ea typeface="Verdana"/>
              <a:cs typeface="Verdana"/>
              <a:sym typeface="Verdana"/>
              <a:rtl val="0"/>
            </a:endParaRPr>
          </a:p>
        </p:txBody>
      </p:sp>
      <p:sp>
        <p:nvSpPr>
          <p:cNvPr id="239" name="Shape 239"/>
          <p:cNvSpPr txBox="1"/>
          <p:nvPr/>
        </p:nvSpPr>
        <p:spPr>
          <a:xfrm>
            <a:off y="2223325" x="1270825"/>
            <a:ext cy="1382700" cx="7373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400" lang="ja" i="0">
                <a:solidFill>
                  <a:schemeClr val="dk1"/>
                </a:solidFill>
                <a:latin typeface="Verdana"/>
                <a:ea typeface="Verdana"/>
                <a:cs typeface="Verdana"/>
                <a:sym typeface="Verdana"/>
                <a:rtl val="0"/>
              </a:rPr>
              <a:t>BAモデルでネットワークを生成する過程で</a:t>
            </a:r>
          </a:p>
          <a:p>
            <a:pPr algn="l" rtl="0" lvl="0" marR="0" indent="0" marL="0">
              <a:lnSpc>
                <a:spcPct val="100000"/>
              </a:lnSpc>
              <a:spcBef>
                <a:spcPts val="0"/>
              </a:spcBef>
              <a:spcAft>
                <a:spcPts val="0"/>
              </a:spcAft>
              <a:buClr>
                <a:schemeClr val="dk1"/>
              </a:buClr>
              <a:buSzPct val="25000"/>
              <a:buFont typeface="Arial"/>
              <a:buNone/>
            </a:pPr>
            <a:r>
              <a:rPr strike="noStrike" u="none" b="0" cap="none" baseline="0" sz="2400" lang="ja" i="0">
                <a:solidFill>
                  <a:schemeClr val="dk1"/>
                </a:solidFill>
                <a:latin typeface="Verdana"/>
                <a:ea typeface="Verdana"/>
                <a:cs typeface="Verdana"/>
                <a:sym typeface="Verdana"/>
                <a:rtl val="0"/>
              </a:rPr>
              <a:t>頂点を追加する際の次数が，</a:t>
            </a:r>
          </a:p>
          <a:p>
            <a:pPr algn="l" rtl="0" lvl="0" marR="0" indent="0" marL="0">
              <a:lnSpc>
                <a:spcPct val="100000"/>
              </a:lnSpc>
              <a:spcBef>
                <a:spcPts val="0"/>
              </a:spcBef>
              <a:spcAft>
                <a:spcPts val="0"/>
              </a:spcAft>
              <a:buClr>
                <a:schemeClr val="dk1"/>
              </a:buClr>
              <a:buSzPct val="25000"/>
              <a:buFont typeface="Arial"/>
              <a:buNone/>
            </a:pPr>
            <a:r>
              <a:rPr sz="2400" lang="ja">
                <a:solidFill>
                  <a:schemeClr val="dk1"/>
                </a:solidFill>
                <a:latin typeface="Verdana"/>
                <a:ea typeface="Verdana"/>
                <a:cs typeface="Verdana"/>
                <a:sym typeface="Verdana"/>
                <a:rtl val="0"/>
              </a:rPr>
              <a:t>情報</a:t>
            </a:r>
            <a:r>
              <a:rPr strike="noStrike" u="none" b="0" cap="none" baseline="0" sz="2400" lang="ja" i="0">
                <a:solidFill>
                  <a:schemeClr val="dk1"/>
                </a:solidFill>
                <a:latin typeface="Verdana"/>
                <a:ea typeface="Verdana"/>
                <a:cs typeface="Verdana"/>
                <a:sym typeface="Verdana"/>
                <a:rtl val="0"/>
              </a:rPr>
              <a:t>伝搬速度にどのような影響を及ぼすか</a:t>
            </a:r>
            <a:r>
              <a:rPr sz="2400" lang="ja">
                <a:solidFill>
                  <a:schemeClr val="dk1"/>
                </a:solidFill>
                <a:latin typeface="Verdana"/>
                <a:ea typeface="Verdana"/>
                <a:cs typeface="Verdana"/>
                <a:sym typeface="Verdana"/>
                <a:rtl val="0"/>
              </a:rPr>
              <a:t>を</a:t>
            </a:r>
            <a:r>
              <a:rPr strike="noStrike" u="none" b="0" cap="none" baseline="0" sz="2400" lang="ja" i="0">
                <a:solidFill>
                  <a:schemeClr val="dk1"/>
                </a:solidFill>
                <a:latin typeface="Verdana"/>
                <a:ea typeface="Verdana"/>
                <a:cs typeface="Verdana"/>
                <a:sym typeface="Verdana"/>
                <a:rtl val="0"/>
              </a:rPr>
              <a:t>検証</a:t>
            </a:r>
          </a:p>
        </p:txBody>
      </p:sp>
      <p:sp>
        <p:nvSpPr>
          <p:cNvPr id="240" name="Shape 240"/>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y="0" x="0"/>
          <a:ext cy="0" cx="0"/>
          <a:chOff y="0" x="0"/>
          <a:chExt cy="0" cx="0"/>
        </a:xfrm>
      </p:grpSpPr>
      <p:sp>
        <p:nvSpPr>
          <p:cNvPr id="245" name="Shape 245"/>
          <p:cNvSpPr txBox="1"/>
          <p:nvPr/>
        </p:nvSpPr>
        <p:spPr>
          <a:xfrm>
            <a:off y="2127750" x="114975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3600" lang="ja" i="0">
                <a:solidFill>
                  <a:srgbClr val="FF0000"/>
                </a:solidFill>
                <a:latin typeface="Verdana"/>
                <a:ea typeface="Verdana"/>
                <a:cs typeface="Verdana"/>
                <a:sym typeface="Verdana"/>
                <a:rtl val="0"/>
              </a:rPr>
              <a:t>3.スケールフリーネットワーク</a:t>
            </a:r>
          </a:p>
        </p:txBody>
      </p:sp>
      <p:sp>
        <p:nvSpPr>
          <p:cNvPr id="246" name="Shape 24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y="0" x="0"/>
          <a:ext cy="0" cx="0"/>
          <a:chOff y="0" x="0"/>
          <a:chExt cy="0" cx="0"/>
        </a:xfrm>
      </p:grpSpPr>
      <p:sp>
        <p:nvSpPr>
          <p:cNvPr id="251" name="Shape 251"/>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スケールフリーネットワーク</a:t>
            </a:r>
          </a:p>
        </p:txBody>
      </p:sp>
      <p:sp>
        <p:nvSpPr>
          <p:cNvPr id="252" name="Shape 252"/>
          <p:cNvSpPr txBox="1"/>
          <p:nvPr/>
        </p:nvSpPr>
        <p:spPr>
          <a:xfrm>
            <a:off y="1159275" x="63440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1" cap="none" baseline="0" sz="2000" lang="ja" i="0">
                <a:solidFill>
                  <a:srgbClr val="000000"/>
                </a:solidFill>
                <a:latin typeface="Verdana"/>
                <a:ea typeface="Verdana"/>
                <a:cs typeface="Verdana"/>
                <a:sym typeface="Verdana"/>
                <a:rtl val="0"/>
              </a:rPr>
              <a:t>用語説明</a:t>
            </a:r>
          </a:p>
        </p:txBody>
      </p:sp>
      <p:sp>
        <p:nvSpPr>
          <p:cNvPr id="253" name="Shape 253"/>
          <p:cNvSpPr txBox="1"/>
          <p:nvPr/>
        </p:nvSpPr>
        <p:spPr>
          <a:xfrm>
            <a:off y="1667475" x="634400"/>
            <a:ext cy="2576700" cx="7611300"/>
          </a:xfrm>
          <a:prstGeom prst="rect">
            <a:avLst/>
          </a:prstGeom>
          <a:noFill/>
          <a:ln>
            <a:noFill/>
          </a:ln>
        </p:spPr>
        <p:txBody>
          <a:bodyPr bIns="91425" rIns="91425" lIns="91425" tIns="91425" anchor="t" anchorCtr="0">
            <a:noAutofit/>
          </a:bodyPr>
          <a:lstStyle/>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頂点(ノード)</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−ネットワーク上の点</a:t>
            </a: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枝(エッジ)</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−頂点を結ぶ線分</a:t>
            </a: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次数</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−頂点から出る枝の本数</a:t>
            </a: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ハブ</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−枝が集中している頂点</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−由来</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ハブ：轂(こしき)</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自転車や自動車などの車輪の中心部にある部品</a:t>
            </a:r>
          </a:p>
        </p:txBody>
      </p:sp>
      <p:pic>
        <p:nvPicPr>
          <p:cNvPr id="254" name="Shape 254"/>
          <p:cNvPicPr preferRelativeResize="0"/>
          <p:nvPr/>
        </p:nvPicPr>
        <p:blipFill rotWithShape="1">
          <a:blip r:embed="rId3">
            <a:alphaModFix/>
          </a:blip>
          <a:srcRect t="0" b="0" r="0" l="0"/>
          <a:stretch/>
        </p:blipFill>
        <p:spPr>
          <a:xfrm>
            <a:off y="1196400" x="6429000"/>
            <a:ext cy="3518850" cx="2516950"/>
          </a:xfrm>
          <a:prstGeom prst="rect">
            <a:avLst/>
          </a:prstGeom>
          <a:noFill/>
          <a:ln>
            <a:noFill/>
          </a:ln>
        </p:spPr>
      </p:pic>
      <p:sp>
        <p:nvSpPr>
          <p:cNvPr id="255" name="Shape 25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y="0" x="0"/>
          <a:ext cy="0" cx="0"/>
          <a:chOff y="0" x="0"/>
          <a:chExt cy="0" cx="0"/>
        </a:xfrm>
      </p:grpSpPr>
      <p:sp>
        <p:nvSpPr>
          <p:cNvPr id="260" name="Shape 260"/>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スケールフリーネットワーク</a:t>
            </a:r>
          </a:p>
        </p:txBody>
      </p:sp>
      <p:sp>
        <p:nvSpPr>
          <p:cNvPr id="261" name="Shape 261"/>
          <p:cNvSpPr txBox="1"/>
          <p:nvPr/>
        </p:nvSpPr>
        <p:spPr>
          <a:xfrm>
            <a:off y="1231425" x="858850"/>
            <a:ext cy="515400" cx="11366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1" cap="none" baseline="0" sz="2400" lang="ja" i="0">
                <a:solidFill>
                  <a:srgbClr val="000000"/>
                </a:solidFill>
                <a:latin typeface="Verdana"/>
                <a:ea typeface="Verdana"/>
                <a:cs typeface="Verdana"/>
                <a:sym typeface="Verdana"/>
                <a:rtl val="0"/>
              </a:rPr>
              <a:t>特徴</a:t>
            </a:r>
          </a:p>
          <a:p>
            <a:pPr algn="l" rtl="0" lvl="0" marR="0" indent="0" marL="0">
              <a:lnSpc>
                <a:spcPct val="100000"/>
              </a:lnSpc>
              <a:spcBef>
                <a:spcPts val="0"/>
              </a:spcBef>
              <a:spcAft>
                <a:spcPts val="0"/>
              </a:spcAft>
              <a:buClr>
                <a:srgbClr val="000000"/>
              </a:buClr>
              <a:buFont typeface="Arial"/>
              <a:buNone/>
            </a:pPr>
            <a:r>
              <a:t/>
            </a:r>
            <a:endParaRPr strike="noStrike" u="none" b="1" cap="none" baseline="0" sz="2400" i="0">
              <a:solidFill>
                <a:srgbClr val="000000"/>
              </a:solidFill>
              <a:latin typeface="Verdana"/>
              <a:ea typeface="Verdana"/>
              <a:cs typeface="Verdana"/>
              <a:sym typeface="Verdana"/>
              <a:rtl val="0"/>
            </a:endParaRPr>
          </a:p>
        </p:txBody>
      </p:sp>
      <p:sp>
        <p:nvSpPr>
          <p:cNvPr id="262" name="Shape 262"/>
          <p:cNvSpPr txBox="1"/>
          <p:nvPr/>
        </p:nvSpPr>
        <p:spPr>
          <a:xfrm>
            <a:off y="1746825" x="70047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・スケールフリー性</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-多数の頂点の次数が小さく，少数の頂点の次数が大きい</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・スモールワールド性</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-任意の２頂点間の頂点間距離が短くなる</a:t>
            </a:r>
          </a:p>
        </p:txBody>
      </p:sp>
      <p:sp>
        <p:nvSpPr>
          <p:cNvPr id="263" name="Shape 263"/>
          <p:cNvSpPr txBox="1"/>
          <p:nvPr/>
        </p:nvSpPr>
        <p:spPr>
          <a:xfrm>
            <a:off y="3318275" x="858850"/>
            <a:ext cy="515400" cx="515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1" cap="none" baseline="0" sz="2000" lang="ja" i="0">
                <a:solidFill>
                  <a:srgbClr val="000000"/>
                </a:solidFill>
                <a:latin typeface="Arial"/>
                <a:ea typeface="Arial"/>
                <a:cs typeface="Arial"/>
                <a:sym typeface="Arial"/>
                <a:rtl val="0"/>
              </a:rPr>
              <a:t>例</a:t>
            </a:r>
          </a:p>
        </p:txBody>
      </p:sp>
      <p:sp>
        <p:nvSpPr>
          <p:cNvPr id="264" name="Shape 264"/>
          <p:cNvSpPr txBox="1"/>
          <p:nvPr/>
        </p:nvSpPr>
        <p:spPr>
          <a:xfrm>
            <a:off y="3318275" x="1374250"/>
            <a:ext cy="515400" cx="15857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www</a:t>
            </a:r>
          </a:p>
        </p:txBody>
      </p:sp>
      <p:sp>
        <p:nvSpPr>
          <p:cNvPr id="265" name="Shape 265"/>
          <p:cNvSpPr txBox="1"/>
          <p:nvPr/>
        </p:nvSpPr>
        <p:spPr>
          <a:xfrm>
            <a:off y="3675950" x="114977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一部のページは非常に多くのリンクを持つ</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しかし、ほとんどのページはリンクが少ない</a:t>
            </a:r>
          </a:p>
        </p:txBody>
      </p:sp>
      <p:sp>
        <p:nvSpPr>
          <p:cNvPr id="266" name="Shape 26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y="0" x="0"/>
          <a:ext cy="0" cx="0"/>
          <a:chOff y="0" x="0"/>
          <a:chExt cy="0" cx="0"/>
        </a:xfrm>
      </p:grpSpPr>
      <p:sp>
        <p:nvSpPr>
          <p:cNvPr id="271" name="Shape 271"/>
          <p:cNvSpPr txBox="1"/>
          <p:nvPr/>
        </p:nvSpPr>
        <p:spPr>
          <a:xfrm>
            <a:off y="2127750" x="153270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3600" lang="ja" i="0">
                <a:solidFill>
                  <a:srgbClr val="FF0000"/>
                </a:solidFill>
                <a:latin typeface="Verdana"/>
                <a:ea typeface="Verdana"/>
                <a:cs typeface="Verdana"/>
                <a:sym typeface="Verdana"/>
                <a:rtl val="0"/>
              </a:rPr>
              <a:t>4.ネットワーク生成モデル(BA)</a:t>
            </a:r>
          </a:p>
        </p:txBody>
      </p:sp>
      <p:sp>
        <p:nvSpPr>
          <p:cNvPr id="272" name="Shape 27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y="0" x="0"/>
          <a:ext cy="0" cx="0"/>
          <a:chOff y="0" x="0"/>
          <a:chExt cy="0" cx="0"/>
        </a:xfrm>
      </p:grpSpPr>
      <p:sp>
        <p:nvSpPr>
          <p:cNvPr id="46" name="Shape 46"/>
          <p:cNvSpPr txBox="1"/>
          <p:nvPr>
            <p:ph type="title"/>
          </p:nvPr>
        </p:nvSpPr>
        <p:spPr>
          <a:xfrm>
            <a:off y="205975" x="457200"/>
            <a:ext cy="857400" cx="20757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rgbClr val="DA0002"/>
                </a:solidFill>
                <a:latin typeface="Arial"/>
                <a:ea typeface="Arial"/>
                <a:cs typeface="Arial"/>
                <a:sym typeface="Arial"/>
                <a:rtl val="0"/>
              </a:rPr>
              <a:t>目次　</a:t>
            </a:r>
          </a:p>
        </p:txBody>
      </p:sp>
      <p:sp>
        <p:nvSpPr>
          <p:cNvPr id="47" name="Shape 47"/>
          <p:cNvSpPr txBox="1"/>
          <p:nvPr>
            <p:ph idx="1" type="body"/>
          </p:nvPr>
        </p:nvSpPr>
        <p:spPr>
          <a:xfrm>
            <a:off y="1200150" x="457200"/>
            <a:ext cy="3725698" cx="8229600"/>
          </a:xfrm>
          <a:prstGeom prst="rect">
            <a:avLst/>
          </a:prstGeom>
          <a:noFill/>
          <a:ln>
            <a:noFill/>
          </a:ln>
        </p:spPr>
        <p:txBody>
          <a:bodyPr bIns="91425" rIns="91425" lIns="91425" tIns="91425" anchor="t" anchorCtr="0">
            <a:noAutofit/>
          </a:bodyPr>
          <a:lstStyle/>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ネットワーク上の伝搬</a:t>
            </a:r>
          </a:p>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背景・目的</a:t>
            </a:r>
          </a:p>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スケールフリーネットワーク</a:t>
            </a:r>
          </a:p>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ネットワーク生成モデル(BA)</a:t>
            </a:r>
          </a:p>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伝搬速度限定モデル</a:t>
            </a:r>
          </a:p>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実験方法</a:t>
            </a:r>
          </a:p>
          <a:p>
            <a:pPr algn="l" rtl="0" lvl="0" marR="0" indent="-419100" marL="457200">
              <a:lnSpc>
                <a:spcPct val="100000"/>
              </a:lnSpc>
              <a:spcBef>
                <a:spcPts val="0"/>
              </a:spcBef>
              <a:spcAft>
                <a:spcPts val="0"/>
              </a:spcAft>
              <a:buClr>
                <a:srgbClr val="000000"/>
              </a:buClr>
              <a:buSzPct val="100000"/>
              <a:buFont typeface="Verdana"/>
              <a:buAutoNum type="arabicPeriod"/>
            </a:pPr>
            <a:r>
              <a:rPr strike="noStrike" u="none" b="0" cap="none" baseline="0" sz="3000" lang="ja" i="0">
                <a:solidFill>
                  <a:srgbClr val="000000"/>
                </a:solidFill>
                <a:latin typeface="Verdana"/>
                <a:ea typeface="Verdana"/>
                <a:cs typeface="Verdana"/>
                <a:sym typeface="Verdana"/>
                <a:rtl val="0"/>
              </a:rPr>
              <a:t>実験結果</a:t>
            </a:r>
          </a:p>
        </p:txBody>
      </p:sp>
      <p:sp>
        <p:nvSpPr>
          <p:cNvPr id="48" name="Shape 48"/>
          <p:cNvSpPr txBox="1"/>
          <p:nvPr/>
        </p:nvSpPr>
        <p:spPr>
          <a:xfrm>
            <a:off y="4720850" x="8214900"/>
            <a:ext cy="712499" cx="840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p:txBody>
      </p:sp>
      <p:sp>
        <p:nvSpPr>
          <p:cNvPr id="49" name="Shape 49"/>
          <p:cNvSpPr txBox="1"/>
          <p:nvPr>
            <p:ph idx="2" type="ctrTitle"/>
          </p:nvPr>
        </p:nvSpPr>
        <p:spPr>
          <a:xfrm>
            <a:off y="457200" x="1767350"/>
            <a:ext cy="573600" cx="8771698"/>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Verdana"/>
              <a:buNone/>
            </a:pPr>
            <a:r>
              <a:rPr strike="noStrike" u="none" b="1" cap="none" baseline="0" sz="1800" lang="ja" i="0">
                <a:solidFill>
                  <a:srgbClr val="434343"/>
                </a:solidFill>
                <a:latin typeface="Verdana"/>
                <a:ea typeface="Verdana"/>
                <a:cs typeface="Verdana"/>
                <a:sym typeface="Verdana"/>
                <a:rtl val="0"/>
              </a:rPr>
              <a:t>BAモデルで生成されたネットワークにおける次数と</a:t>
            </a:r>
          </a:p>
          <a:p>
            <a:pPr algn="l" rtl="0" lvl="0" marR="0" indent="0" marL="0">
              <a:lnSpc>
                <a:spcPct val="100000"/>
              </a:lnSpc>
              <a:spcBef>
                <a:spcPts val="0"/>
              </a:spcBef>
              <a:spcAft>
                <a:spcPts val="0"/>
              </a:spcAft>
              <a:buClr>
                <a:schemeClr val="accent1"/>
              </a:buClr>
              <a:buSzPct val="25000"/>
              <a:buFont typeface="Verdana"/>
              <a:buNone/>
            </a:pPr>
            <a:r>
              <a:rPr strike="noStrike" u="none" b="1" cap="none" baseline="0" sz="1800" lang="ja" i="0">
                <a:solidFill>
                  <a:srgbClr val="434343"/>
                </a:solidFill>
                <a:latin typeface="Verdana"/>
                <a:ea typeface="Verdana"/>
                <a:cs typeface="Verdana"/>
                <a:sym typeface="Verdana"/>
                <a:rtl val="0"/>
              </a:rPr>
              <a:t>情報伝搬速度の関係について</a:t>
            </a:r>
          </a:p>
        </p:txBody>
      </p:sp>
      <p:sp>
        <p:nvSpPr>
          <p:cNvPr id="50" name="Shape 50"/>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y="0" x="0"/>
          <a:ext cy="0" cx="0"/>
          <a:chOff y="0" x="0"/>
          <a:chExt cy="0" cx="0"/>
        </a:xfrm>
      </p:grpSpPr>
      <p:sp>
        <p:nvSpPr>
          <p:cNvPr id="277" name="Shape 277"/>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278" name="Shape 278"/>
          <p:cNvSpPr txBox="1"/>
          <p:nvPr/>
        </p:nvSpPr>
        <p:spPr>
          <a:xfrm>
            <a:off y="1508900" x="76635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スケールフリーネットワークの生成モデルにはいくつか存在する</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代表的なものの１つに，Barabashi - Albert モデル(BAモデル)</a:t>
            </a:r>
          </a:p>
        </p:txBody>
      </p:sp>
      <p:sp>
        <p:nvSpPr>
          <p:cNvPr id="279" name="Shape 279"/>
          <p:cNvSpPr txBox="1"/>
          <p:nvPr/>
        </p:nvSpPr>
        <p:spPr>
          <a:xfrm>
            <a:off y="2823250" x="76635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BAモデル (成長型モデル)</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1999年に，Barabashi と Albertらが提案した不規則で乱雑な</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ネットワーク構造をしているスケールフリーネットワークモデル</a:t>
            </a:r>
          </a:p>
        </p:txBody>
      </p:sp>
      <p:sp>
        <p:nvSpPr>
          <p:cNvPr id="280" name="Shape 280"/>
          <p:cNvSpPr txBox="1"/>
          <p:nvPr/>
        </p:nvSpPr>
        <p:spPr>
          <a:xfrm>
            <a:off y="4390400" x="76635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「成長」と「優先的選択」</a:t>
            </a:r>
          </a:p>
        </p:txBody>
      </p:sp>
      <p:sp>
        <p:nvSpPr>
          <p:cNvPr id="281" name="Shape 281"/>
          <p:cNvSpPr txBox="1"/>
          <p:nvPr/>
        </p:nvSpPr>
        <p:spPr>
          <a:xfrm>
            <a:off y="4058600" x="766350"/>
            <a:ext cy="331800" cx="34370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2つの</a:t>
            </a:r>
            <a:r>
              <a:rPr sz="1800" lang="ja">
                <a:latin typeface="Verdana"/>
                <a:ea typeface="Verdana"/>
                <a:cs typeface="Verdana"/>
                <a:sym typeface="Verdana"/>
                <a:rtl val="0"/>
              </a:rPr>
              <a:t>キーワード</a:t>
            </a:r>
          </a:p>
        </p:txBody>
      </p:sp>
      <p:sp>
        <p:nvSpPr>
          <p:cNvPr id="282" name="Shape 28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y="0" x="0"/>
          <a:ext cy="0" cx="0"/>
          <a:chOff y="0" x="0"/>
          <a:chExt cy="0" cx="0"/>
        </a:xfrm>
      </p:grpSpPr>
      <p:sp>
        <p:nvSpPr>
          <p:cNvPr id="287" name="Shape 287"/>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288" name="Shape 288"/>
          <p:cNvSpPr txBox="1"/>
          <p:nvPr/>
        </p:nvSpPr>
        <p:spPr>
          <a:xfrm>
            <a:off y="1178600" x="457200"/>
            <a:ext cy="422700" cx="315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1" cap="none" baseline="0" sz="1800" lang="ja" i="0">
                <a:solidFill>
                  <a:srgbClr val="000000"/>
                </a:solidFill>
                <a:latin typeface="Verdana"/>
                <a:ea typeface="Verdana"/>
                <a:cs typeface="Verdana"/>
                <a:sym typeface="Verdana"/>
                <a:rtl val="0"/>
              </a:rPr>
              <a:t>BAモデルのアルゴリズム</a:t>
            </a:r>
          </a:p>
        </p:txBody>
      </p:sp>
      <p:sp>
        <p:nvSpPr>
          <p:cNvPr id="289" name="Shape 289"/>
          <p:cNvSpPr txBox="1"/>
          <p:nvPr/>
        </p:nvSpPr>
        <p:spPr>
          <a:xfrm>
            <a:off y="1799675" x="613200"/>
            <a:ext cy="1902599" cx="8073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step 0(初期状態) : m &gt; 1 個の頂点の完全グラフを配置</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step 1 : 新しい頂点を1つ追加する(成長)</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step 2 : step 1 追加した頂点から既存のm個の頂点に対して辺を張る</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	このとき各頂点に対して辺を張る確率はその時点での各頂点の次数に比例する(優先的選択)</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step 3 : step 1とstep2 を追加する頂点回数繰り返す</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 </a:t>
            </a:r>
          </a:p>
        </p:txBody>
      </p:sp>
      <p:sp>
        <p:nvSpPr>
          <p:cNvPr id="290" name="Shape 290"/>
          <p:cNvSpPr txBox="1"/>
          <p:nvPr/>
        </p:nvSpPr>
        <p:spPr>
          <a:xfrm>
            <a:off y="4072375" x="1744400"/>
            <a:ext cy="528600" cx="315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各頂点が辺を張られる確率</a:t>
            </a:r>
          </a:p>
        </p:txBody>
      </p:sp>
      <p:pic>
        <p:nvPicPr>
          <p:cNvPr id="291" name="Shape 291"/>
          <p:cNvPicPr preferRelativeResize="0"/>
          <p:nvPr/>
        </p:nvPicPr>
        <p:blipFill rotWithShape="1">
          <a:blip r:embed="rId3">
            <a:alphaModFix/>
          </a:blip>
          <a:srcRect t="0" b="0" r="0" l="0"/>
          <a:stretch/>
        </p:blipFill>
        <p:spPr>
          <a:xfrm>
            <a:off y="3874176" x="4678175"/>
            <a:ext cy="791124" cx="2740225"/>
          </a:xfrm>
          <a:prstGeom prst="rect">
            <a:avLst/>
          </a:prstGeom>
          <a:noFill/>
          <a:ln>
            <a:noFill/>
          </a:ln>
        </p:spPr>
      </p:pic>
      <p:sp>
        <p:nvSpPr>
          <p:cNvPr id="292" name="Shape 292"/>
          <p:cNvSpPr txBox="1"/>
          <p:nvPr/>
        </p:nvSpPr>
        <p:spPr>
          <a:xfrm>
            <a:off y="4600975" x="5853875"/>
            <a:ext cy="4227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200" lang="ja" i="0">
                <a:solidFill>
                  <a:srgbClr val="000000"/>
                </a:solidFill>
                <a:latin typeface="Verdana"/>
                <a:ea typeface="Verdana"/>
                <a:cs typeface="Verdana"/>
                <a:sym typeface="Verdana"/>
                <a:rtl val="0"/>
              </a:rPr>
              <a:t>iは頂点番号,kiは頂点iの次数</a:t>
            </a:r>
          </a:p>
        </p:txBody>
      </p:sp>
      <p:sp>
        <p:nvSpPr>
          <p:cNvPr id="293" name="Shape 29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7" name="Shape 297"/>
        <p:cNvGrpSpPr/>
        <p:nvPr/>
      </p:nvGrpSpPr>
      <p:grpSpPr>
        <a:xfrm>
          <a:off y="0" x="0"/>
          <a:ext cy="0" cx="0"/>
          <a:chOff y="0" x="0"/>
          <a:chExt cy="0" cx="0"/>
        </a:xfrm>
      </p:grpSpPr>
      <p:sp>
        <p:nvSpPr>
          <p:cNvPr id="298" name="Shape 29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299" name="Shape 299"/>
          <p:cNvSpPr txBox="1"/>
          <p:nvPr/>
        </p:nvSpPr>
        <p:spPr>
          <a:xfrm>
            <a:off y="19366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完全グラフを配置</a:t>
            </a:r>
          </a:p>
        </p:txBody>
      </p:sp>
      <p:sp>
        <p:nvSpPr>
          <p:cNvPr id="300" name="Shape 300"/>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01" name="Shape 301"/>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02" name="Shape 302"/>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03" name="Shape 303"/>
          <p:cNvCxnSpPr>
            <a:stCxn id="300" idx="3"/>
            <a:endCxn id="302"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304" name="Shape 304"/>
          <p:cNvCxnSpPr>
            <a:stCxn id="300" idx="5"/>
            <a:endCxn id="301"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305" name="Shape 305"/>
          <p:cNvCxnSpPr>
            <a:stCxn id="302" idx="6"/>
            <a:endCxn id="301"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306" name="Shape 306"/>
          <p:cNvSpPr txBox="1"/>
          <p:nvPr/>
        </p:nvSpPr>
        <p:spPr>
          <a:xfrm>
            <a:off y="1406025" x="653850"/>
            <a:ext cy="365099" cx="2333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追加する枝３本の場合</a:t>
            </a:r>
          </a:p>
        </p:txBody>
      </p:sp>
      <p:sp>
        <p:nvSpPr>
          <p:cNvPr id="307" name="Shape 307"/>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1" name="Shape 311"/>
        <p:cNvGrpSpPr/>
        <p:nvPr/>
      </p:nvGrpSpPr>
      <p:grpSpPr>
        <a:xfrm>
          <a:off y="0" x="0"/>
          <a:ext cy="0" cx="0"/>
          <a:chOff y="0" x="0"/>
          <a:chExt cy="0" cx="0"/>
        </a:xfrm>
      </p:grpSpPr>
      <p:sp>
        <p:nvSpPr>
          <p:cNvPr id="312" name="Shape 312"/>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313" name="Shape 313"/>
          <p:cNvSpPr txBox="1"/>
          <p:nvPr/>
        </p:nvSpPr>
        <p:spPr>
          <a:xfrm>
            <a:off y="14032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314" name="Shape 314"/>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15" name="Shape 315"/>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16" name="Shape 316"/>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17" name="Shape 317"/>
          <p:cNvCxnSpPr>
            <a:stCxn id="314" idx="3"/>
            <a:endCxn id="316"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318" name="Shape 318"/>
          <p:cNvCxnSpPr>
            <a:stCxn id="314" idx="5"/>
            <a:endCxn id="315"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319" name="Shape 319"/>
          <p:cNvCxnSpPr>
            <a:stCxn id="316" idx="6"/>
            <a:endCxn id="315"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320" name="Shape 320"/>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321" name="Shape 321"/>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322" name="Shape 322"/>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23" name="Shape 323"/>
          <p:cNvSpPr txBox="1"/>
          <p:nvPr/>
        </p:nvSpPr>
        <p:spPr>
          <a:xfrm>
            <a:off y="1877275" x="3789450"/>
            <a:ext cy="267599" cx="4758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400" lang="ja" i="0">
                <a:solidFill>
                  <a:schemeClr val="dk1"/>
                </a:solidFill>
                <a:latin typeface="Arial"/>
                <a:ea typeface="Arial"/>
                <a:cs typeface="Arial"/>
                <a:sym typeface="Arial"/>
                <a:rtl val="0"/>
              </a:rPr>
              <a:t>2/6</a:t>
            </a:r>
          </a:p>
          <a:p>
            <a:pPr algn="l" rtl="0" lvl="0" marR="0" indent="0" marL="0">
              <a:lnSpc>
                <a:spcPct val="100000"/>
              </a:lnSpc>
              <a:spcBef>
                <a:spcPts val="0"/>
              </a:spcBef>
              <a:spcAft>
                <a:spcPts val="0"/>
              </a:spcAft>
              <a:buClr>
                <a:schemeClr val="dk1"/>
              </a:buClr>
              <a:buFont typeface="Arial"/>
              <a:buNone/>
            </a:pPr>
            <a:r>
              <a:t/>
            </a:r>
            <a:endParaRPr strike="noStrike" u="none" b="0" cap="none" baseline="0" sz="1400" i="0">
              <a:solidFill>
                <a:schemeClr val="dk1"/>
              </a:solidFill>
              <a:latin typeface="Arial"/>
              <a:ea typeface="Arial"/>
              <a:cs typeface="Arial"/>
              <a:sym typeface="Arial"/>
              <a:rtl val="0"/>
            </a:endParaRP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24" name="Shape 324"/>
          <p:cNvSpPr txBox="1"/>
          <p:nvPr/>
        </p:nvSpPr>
        <p:spPr>
          <a:xfrm>
            <a:off y="2594775" x="3237450"/>
            <a:ext cy="267599" cx="4758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2/6</a:t>
            </a:r>
          </a:p>
        </p:txBody>
      </p:sp>
      <p:sp>
        <p:nvSpPr>
          <p:cNvPr id="325" name="Shape 325"/>
          <p:cNvSpPr txBox="1"/>
          <p:nvPr/>
        </p:nvSpPr>
        <p:spPr>
          <a:xfrm>
            <a:off y="2623675" x="4403775"/>
            <a:ext cy="457200" cx="740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2/6</a:t>
            </a:r>
          </a:p>
        </p:txBody>
      </p:sp>
      <p:sp>
        <p:nvSpPr>
          <p:cNvPr id="326" name="Shape 32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y="0" x="0"/>
          <a:ext cy="0" cx="0"/>
          <a:chOff y="0" x="0"/>
          <a:chExt cy="0" cx="0"/>
        </a:xfrm>
      </p:grpSpPr>
      <p:sp>
        <p:nvSpPr>
          <p:cNvPr id="331" name="Shape 331"/>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332" name="Shape 332"/>
          <p:cNvSpPr txBox="1"/>
          <p:nvPr/>
        </p:nvSpPr>
        <p:spPr>
          <a:xfrm>
            <a:off y="14032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333" name="Shape 333"/>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34" name="Shape 334"/>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35" name="Shape 335"/>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36" name="Shape 336"/>
          <p:cNvCxnSpPr>
            <a:stCxn id="333" idx="3"/>
            <a:endCxn id="335"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337" name="Shape 337"/>
          <p:cNvCxnSpPr>
            <a:stCxn id="333" idx="5"/>
            <a:endCxn id="334"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338" name="Shape 338"/>
          <p:cNvCxnSpPr>
            <a:stCxn id="335" idx="6"/>
            <a:endCxn id="334"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339" name="Shape 339"/>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340" name="Shape 340"/>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341" name="Shape 341"/>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42" name="Shape 342"/>
          <p:cNvSpPr txBox="1"/>
          <p:nvPr/>
        </p:nvSpPr>
        <p:spPr>
          <a:xfrm>
            <a:off y="1877275" x="3789450"/>
            <a:ext cy="267599" cx="4758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chemeClr val="dk1"/>
              </a:solidFill>
              <a:latin typeface="Arial"/>
              <a:ea typeface="Arial"/>
              <a:cs typeface="Arial"/>
              <a:sym typeface="Arial"/>
              <a:rtl val="0"/>
            </a:endParaRP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43" name="Shape 343"/>
          <p:cNvCxnSpPr>
            <a:stCxn id="333" idx="4"/>
            <a:endCxn id="341" idx="0"/>
          </p:cNvCxnSpPr>
          <p:nvPr/>
        </p:nvCxnSpPr>
        <p:spPr>
          <a:xfrm>
            <a:off y="2248975" x="4027350"/>
            <a:ext cy="1111500" cx="0"/>
          </a:xfrm>
          <a:prstGeom prst="straightConnector1">
            <a:avLst/>
          </a:prstGeom>
          <a:noFill/>
          <a:ln w="19050" cap="flat">
            <a:solidFill>
              <a:srgbClr val="FF0000"/>
            </a:solidFill>
            <a:prstDash val="solid"/>
            <a:round/>
            <a:headEnd w="med" len="med" type="none"/>
            <a:tailEnd w="med" len="med" type="none"/>
          </a:ln>
        </p:spPr>
      </p:cxnSp>
      <p:cxnSp>
        <p:nvCxnSpPr>
          <p:cNvPr id="344" name="Shape 344"/>
          <p:cNvCxnSpPr>
            <a:stCxn id="335" idx="5"/>
            <a:endCxn id="341" idx="1"/>
          </p:cNvCxnSpPr>
          <p:nvPr/>
        </p:nvCxnSpPr>
        <p:spPr>
          <a:xfrm>
            <a:off y="2972995" x="3643570"/>
            <a:ext cy="457200" cx="215700"/>
          </a:xfrm>
          <a:prstGeom prst="straightConnector1">
            <a:avLst/>
          </a:prstGeom>
          <a:noFill/>
          <a:ln w="19050" cap="flat">
            <a:solidFill>
              <a:srgbClr val="FF0000"/>
            </a:solidFill>
            <a:prstDash val="solid"/>
            <a:round/>
            <a:headEnd w="med" len="med" type="none"/>
            <a:tailEnd w="med" len="med" type="none"/>
          </a:ln>
        </p:spPr>
      </p:cxnSp>
      <p:cxnSp>
        <p:nvCxnSpPr>
          <p:cNvPr id="345" name="Shape 345"/>
          <p:cNvCxnSpPr>
            <a:stCxn id="334" idx="3"/>
            <a:endCxn id="341" idx="7"/>
          </p:cNvCxnSpPr>
          <p:nvPr/>
        </p:nvCxnSpPr>
        <p:spPr>
          <a:xfrm flipH="1">
            <a:off y="2972995" x="4195579"/>
            <a:ext cy="457200" cx="208200"/>
          </a:xfrm>
          <a:prstGeom prst="straightConnector1">
            <a:avLst/>
          </a:prstGeom>
          <a:noFill/>
          <a:ln w="19050" cap="flat">
            <a:solidFill>
              <a:srgbClr val="FF0000"/>
            </a:solidFill>
            <a:prstDash val="solid"/>
            <a:round/>
            <a:headEnd w="med" len="med" type="none"/>
            <a:tailEnd w="med" len="med" type="none"/>
          </a:ln>
        </p:spPr>
      </p:cxnSp>
      <p:sp>
        <p:nvSpPr>
          <p:cNvPr id="346" name="Shape 34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0" name="Shape 350"/>
        <p:cNvGrpSpPr/>
        <p:nvPr/>
      </p:nvGrpSpPr>
      <p:grpSpPr>
        <a:xfrm>
          <a:off y="0" x="0"/>
          <a:ext cy="0" cx="0"/>
          <a:chOff y="0" x="0"/>
          <a:chExt cy="0" cx="0"/>
        </a:xfrm>
      </p:grpSpPr>
      <p:sp>
        <p:nvSpPr>
          <p:cNvPr id="351" name="Shape 351"/>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352" name="Shape 352"/>
          <p:cNvSpPr txBox="1"/>
          <p:nvPr/>
        </p:nvSpPr>
        <p:spPr>
          <a:xfrm>
            <a:off y="14032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353" name="Shape 353"/>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54" name="Shape 354"/>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55" name="Shape 355"/>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56" name="Shape 356"/>
          <p:cNvCxnSpPr>
            <a:stCxn id="353" idx="3"/>
            <a:endCxn id="355"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357" name="Shape 357"/>
          <p:cNvCxnSpPr>
            <a:stCxn id="353" idx="5"/>
            <a:endCxn id="354"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358" name="Shape 358"/>
          <p:cNvCxnSpPr>
            <a:stCxn id="355" idx="6"/>
            <a:endCxn id="354"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359" name="Shape 359"/>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360" name="Shape 360"/>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361" name="Shape 361"/>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62" name="Shape 362"/>
          <p:cNvCxnSpPr>
            <a:stCxn id="353" idx="4"/>
            <a:endCxn id="361"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363" name="Shape 363"/>
          <p:cNvCxnSpPr>
            <a:stCxn id="355" idx="5"/>
            <a:endCxn id="361"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364" name="Shape 364"/>
          <p:cNvCxnSpPr>
            <a:stCxn id="354" idx="3"/>
            <a:endCxn id="361"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365" name="Shape 365"/>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66" name="Shape 366"/>
          <p:cNvSpPr txBox="1"/>
          <p:nvPr/>
        </p:nvSpPr>
        <p:spPr>
          <a:xfrm>
            <a:off y="3424450" x="3749850"/>
            <a:ext cy="333599" cx="5550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3/12</a:t>
            </a:r>
          </a:p>
        </p:txBody>
      </p:sp>
      <p:sp>
        <p:nvSpPr>
          <p:cNvPr id="367" name="Shape 367"/>
          <p:cNvSpPr txBox="1"/>
          <p:nvPr/>
        </p:nvSpPr>
        <p:spPr>
          <a:xfrm>
            <a:off y="2637975" x="4294500"/>
            <a:ext cy="333599" cx="5550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3/12</a:t>
            </a:r>
          </a:p>
        </p:txBody>
      </p:sp>
      <p:sp>
        <p:nvSpPr>
          <p:cNvPr id="368" name="Shape 368"/>
          <p:cNvSpPr txBox="1"/>
          <p:nvPr/>
        </p:nvSpPr>
        <p:spPr>
          <a:xfrm>
            <a:off y="2637975" x="3165600"/>
            <a:ext cy="333599" cx="5550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3/12</a:t>
            </a:r>
          </a:p>
        </p:txBody>
      </p:sp>
      <p:sp>
        <p:nvSpPr>
          <p:cNvPr id="369" name="Shape 369"/>
          <p:cNvSpPr txBox="1"/>
          <p:nvPr/>
        </p:nvSpPr>
        <p:spPr>
          <a:xfrm>
            <a:off y="1851386" x="3746250"/>
            <a:ext cy="333599" cx="5550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3/12</a:t>
            </a:r>
          </a:p>
        </p:txBody>
      </p:sp>
      <p:sp>
        <p:nvSpPr>
          <p:cNvPr id="370" name="Shape 370"/>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4" name="Shape 374"/>
        <p:cNvGrpSpPr/>
        <p:nvPr/>
      </p:nvGrpSpPr>
      <p:grpSpPr>
        <a:xfrm>
          <a:off y="0" x="0"/>
          <a:ext cy="0" cx="0"/>
          <a:chOff y="0" x="0"/>
          <a:chExt cy="0" cx="0"/>
        </a:xfrm>
      </p:grpSpPr>
      <p:sp>
        <p:nvSpPr>
          <p:cNvPr id="375" name="Shape 375"/>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376" name="Shape 376"/>
          <p:cNvSpPr txBox="1"/>
          <p:nvPr/>
        </p:nvSpPr>
        <p:spPr>
          <a:xfrm>
            <a:off y="14032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377" name="Shape 377"/>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78" name="Shape 378"/>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379" name="Shape 379"/>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80" name="Shape 380"/>
          <p:cNvCxnSpPr>
            <a:stCxn id="377" idx="3"/>
            <a:endCxn id="379"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381" name="Shape 381"/>
          <p:cNvCxnSpPr>
            <a:stCxn id="377" idx="5"/>
            <a:endCxn id="378"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382" name="Shape 382"/>
          <p:cNvCxnSpPr>
            <a:stCxn id="379" idx="6"/>
            <a:endCxn id="378"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383" name="Shape 383"/>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384" name="Shape 384"/>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385" name="Shape 385"/>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86" name="Shape 386"/>
          <p:cNvCxnSpPr>
            <a:stCxn id="377" idx="4"/>
            <a:endCxn id="385"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387" name="Shape 387"/>
          <p:cNvCxnSpPr>
            <a:stCxn id="379" idx="5"/>
            <a:endCxn id="385"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388" name="Shape 388"/>
          <p:cNvCxnSpPr>
            <a:stCxn id="378" idx="3"/>
            <a:endCxn id="385"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389" name="Shape 389"/>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390" name="Shape 390"/>
          <p:cNvCxnSpPr>
            <a:stCxn id="379" idx="5"/>
            <a:endCxn id="389" idx="2"/>
          </p:cNvCxnSpPr>
          <p:nvPr/>
        </p:nvCxnSpPr>
        <p:spPr>
          <a:xfrm>
            <a:off y="2972995" x="3643570"/>
            <a:ext cy="695100" cx="1656300"/>
          </a:xfrm>
          <a:prstGeom prst="straightConnector1">
            <a:avLst/>
          </a:prstGeom>
          <a:noFill/>
          <a:ln w="19050" cap="flat">
            <a:solidFill>
              <a:srgbClr val="FF0000"/>
            </a:solidFill>
            <a:prstDash val="solid"/>
            <a:round/>
            <a:headEnd w="med" len="med" type="none"/>
            <a:tailEnd w="med" len="med" type="none"/>
          </a:ln>
        </p:spPr>
      </p:cxnSp>
      <p:cxnSp>
        <p:nvCxnSpPr>
          <p:cNvPr id="391" name="Shape 391"/>
          <p:cNvCxnSpPr>
            <a:stCxn id="378" idx="5"/>
            <a:endCxn id="389" idx="1"/>
          </p:cNvCxnSpPr>
          <p:nvPr/>
        </p:nvCxnSpPr>
        <p:spPr>
          <a:xfrm>
            <a:off y="2972995" x="4740220"/>
            <a:ext cy="526800" cx="629100"/>
          </a:xfrm>
          <a:prstGeom prst="straightConnector1">
            <a:avLst/>
          </a:prstGeom>
          <a:noFill/>
          <a:ln w="19050" cap="flat">
            <a:solidFill>
              <a:srgbClr val="FF0000"/>
            </a:solidFill>
            <a:prstDash val="solid"/>
            <a:round/>
            <a:headEnd w="med" len="med" type="none"/>
            <a:tailEnd w="med" len="med" type="none"/>
          </a:ln>
        </p:spPr>
      </p:cxnSp>
      <p:cxnSp>
        <p:nvCxnSpPr>
          <p:cNvPr id="392" name="Shape 392"/>
          <p:cNvCxnSpPr>
            <a:stCxn id="385" idx="6"/>
            <a:endCxn id="389" idx="2"/>
          </p:cNvCxnSpPr>
          <p:nvPr/>
        </p:nvCxnSpPr>
        <p:spPr>
          <a:xfrm>
            <a:off y="3598475" x="4265250"/>
            <a:ext cy="69600" cx="1034400"/>
          </a:xfrm>
          <a:prstGeom prst="straightConnector1">
            <a:avLst/>
          </a:prstGeom>
          <a:noFill/>
          <a:ln w="19050" cap="flat">
            <a:solidFill>
              <a:srgbClr val="FF0000"/>
            </a:solidFill>
            <a:prstDash val="solid"/>
            <a:round/>
            <a:headEnd w="med" len="med" type="none"/>
            <a:tailEnd w="med" len="med" type="none"/>
          </a:ln>
        </p:spPr>
      </p:cxnSp>
      <p:sp>
        <p:nvSpPr>
          <p:cNvPr id="393" name="Shape 39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7" name="Shape 397"/>
        <p:cNvGrpSpPr/>
        <p:nvPr/>
      </p:nvGrpSpPr>
      <p:grpSpPr>
        <a:xfrm>
          <a:off y="0" x="0"/>
          <a:ext cy="0" cx="0"/>
          <a:chOff y="0" x="0"/>
          <a:chExt cy="0" cx="0"/>
        </a:xfrm>
      </p:grpSpPr>
      <p:sp>
        <p:nvSpPr>
          <p:cNvPr id="398" name="Shape 39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399" name="Shape 399"/>
          <p:cNvSpPr txBox="1"/>
          <p:nvPr/>
        </p:nvSpPr>
        <p:spPr>
          <a:xfrm>
            <a:off y="14032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400" name="Shape 400"/>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01" name="Shape 401"/>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02" name="Shape 402"/>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03" name="Shape 403"/>
          <p:cNvCxnSpPr>
            <a:stCxn id="400" idx="3"/>
            <a:endCxn id="402"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404" name="Shape 404"/>
          <p:cNvCxnSpPr>
            <a:stCxn id="400" idx="5"/>
            <a:endCxn id="401"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405" name="Shape 405"/>
          <p:cNvCxnSpPr>
            <a:stCxn id="402" idx="6"/>
            <a:endCxn id="401"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406" name="Shape 406"/>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407" name="Shape 407"/>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408" name="Shape 408"/>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09" name="Shape 409"/>
          <p:cNvCxnSpPr>
            <a:stCxn id="400" idx="4"/>
            <a:endCxn id="408"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410" name="Shape 410"/>
          <p:cNvCxnSpPr>
            <a:stCxn id="402" idx="5"/>
            <a:endCxn id="408"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411" name="Shape 411"/>
          <p:cNvCxnSpPr>
            <a:stCxn id="401" idx="3"/>
            <a:endCxn id="408"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412" name="Shape 412"/>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13" name="Shape 413"/>
          <p:cNvCxnSpPr>
            <a:stCxn id="402" idx="5"/>
            <a:endCxn id="412" idx="2"/>
          </p:cNvCxnSpPr>
          <p:nvPr/>
        </p:nvCxnSpPr>
        <p:spPr>
          <a:xfrm>
            <a:off y="2972995" x="3643570"/>
            <a:ext cy="695100" cx="1656300"/>
          </a:xfrm>
          <a:prstGeom prst="straightConnector1">
            <a:avLst/>
          </a:prstGeom>
          <a:noFill/>
          <a:ln w="19050" cap="flat">
            <a:solidFill>
              <a:schemeClr val="dk2"/>
            </a:solidFill>
            <a:prstDash val="solid"/>
            <a:round/>
            <a:headEnd w="med" len="med" type="none"/>
            <a:tailEnd w="med" len="med" type="none"/>
          </a:ln>
        </p:spPr>
      </p:cxnSp>
      <p:cxnSp>
        <p:nvCxnSpPr>
          <p:cNvPr id="414" name="Shape 414"/>
          <p:cNvCxnSpPr>
            <a:stCxn id="401" idx="5"/>
            <a:endCxn id="412" idx="1"/>
          </p:cNvCxnSpPr>
          <p:nvPr/>
        </p:nvCxnSpPr>
        <p:spPr>
          <a:xfrm>
            <a:off y="2972995" x="4740220"/>
            <a:ext cy="526800" cx="629100"/>
          </a:xfrm>
          <a:prstGeom prst="straightConnector1">
            <a:avLst/>
          </a:prstGeom>
          <a:noFill/>
          <a:ln w="19050" cap="flat">
            <a:solidFill>
              <a:schemeClr val="dk2"/>
            </a:solidFill>
            <a:prstDash val="solid"/>
            <a:round/>
            <a:headEnd w="med" len="med" type="none"/>
            <a:tailEnd w="med" len="med" type="none"/>
          </a:ln>
        </p:spPr>
      </p:cxnSp>
      <p:cxnSp>
        <p:nvCxnSpPr>
          <p:cNvPr id="415" name="Shape 415"/>
          <p:cNvCxnSpPr>
            <a:stCxn id="408" idx="6"/>
            <a:endCxn id="412" idx="2"/>
          </p:cNvCxnSpPr>
          <p:nvPr/>
        </p:nvCxnSpPr>
        <p:spPr>
          <a:xfrm>
            <a:off y="3598475" x="4265250"/>
            <a:ext cy="69600" cx="1034400"/>
          </a:xfrm>
          <a:prstGeom prst="straightConnector1">
            <a:avLst/>
          </a:prstGeom>
          <a:noFill/>
          <a:ln w="19050" cap="flat">
            <a:solidFill>
              <a:schemeClr val="dk2"/>
            </a:solidFill>
            <a:prstDash val="solid"/>
            <a:round/>
            <a:headEnd w="med" len="med" type="none"/>
            <a:tailEnd w="med" len="med" type="none"/>
          </a:ln>
        </p:spPr>
      </p:cxnSp>
      <p:sp>
        <p:nvSpPr>
          <p:cNvPr id="416" name="Shape 416"/>
          <p:cNvSpPr/>
          <p:nvPr/>
        </p:nvSpPr>
        <p:spPr>
          <a:xfrm>
            <a:off y="3449575" x="23416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17" name="Shape 417"/>
          <p:cNvSpPr txBox="1"/>
          <p:nvPr/>
        </p:nvSpPr>
        <p:spPr>
          <a:xfrm>
            <a:off y="3517925" x="5299750"/>
            <a:ext cy="383100" cx="629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3/18</a:t>
            </a:r>
          </a:p>
        </p:txBody>
      </p:sp>
      <p:sp>
        <p:nvSpPr>
          <p:cNvPr id="418" name="Shape 418"/>
          <p:cNvSpPr txBox="1"/>
          <p:nvPr/>
        </p:nvSpPr>
        <p:spPr>
          <a:xfrm>
            <a:off y="2613225" x="4341450"/>
            <a:ext cy="383100" cx="629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4/18</a:t>
            </a:r>
          </a:p>
        </p:txBody>
      </p:sp>
      <p:sp>
        <p:nvSpPr>
          <p:cNvPr id="419" name="Shape 419"/>
          <p:cNvSpPr txBox="1"/>
          <p:nvPr/>
        </p:nvSpPr>
        <p:spPr>
          <a:xfrm>
            <a:off y="2636500" x="3160800"/>
            <a:ext cy="383100" cx="629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4/18</a:t>
            </a:r>
          </a:p>
        </p:txBody>
      </p:sp>
      <p:sp>
        <p:nvSpPr>
          <p:cNvPr id="420" name="Shape 420"/>
          <p:cNvSpPr txBox="1"/>
          <p:nvPr/>
        </p:nvSpPr>
        <p:spPr>
          <a:xfrm>
            <a:off y="3407125" x="3744050"/>
            <a:ext cy="383100" cx="629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4/18</a:t>
            </a:r>
          </a:p>
        </p:txBody>
      </p:sp>
      <p:sp>
        <p:nvSpPr>
          <p:cNvPr id="421" name="Shape 421"/>
          <p:cNvSpPr txBox="1"/>
          <p:nvPr/>
        </p:nvSpPr>
        <p:spPr>
          <a:xfrm>
            <a:off y="1826636" x="3712800"/>
            <a:ext cy="383100" cx="629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3/18</a:t>
            </a:r>
          </a:p>
        </p:txBody>
      </p:sp>
      <p:sp>
        <p:nvSpPr>
          <p:cNvPr id="422" name="Shape 42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6" name="Shape 426"/>
        <p:cNvGrpSpPr/>
        <p:nvPr/>
      </p:nvGrpSpPr>
      <p:grpSpPr>
        <a:xfrm>
          <a:off y="0" x="0"/>
          <a:ext cy="0" cx="0"/>
          <a:chOff y="0" x="0"/>
          <a:chExt cy="0" cx="0"/>
        </a:xfrm>
      </p:grpSpPr>
      <p:sp>
        <p:nvSpPr>
          <p:cNvPr id="427" name="Shape 427"/>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428" name="Shape 428"/>
          <p:cNvSpPr txBox="1"/>
          <p:nvPr/>
        </p:nvSpPr>
        <p:spPr>
          <a:xfrm>
            <a:off y="1403200" x="581575"/>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429" name="Shape 429"/>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30" name="Shape 430"/>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31" name="Shape 431"/>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32" name="Shape 432"/>
          <p:cNvCxnSpPr>
            <a:stCxn id="429" idx="3"/>
            <a:endCxn id="431"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433" name="Shape 433"/>
          <p:cNvCxnSpPr>
            <a:stCxn id="429" idx="5"/>
            <a:endCxn id="430"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434" name="Shape 434"/>
          <p:cNvCxnSpPr>
            <a:stCxn id="431" idx="6"/>
            <a:endCxn id="430"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435" name="Shape 435"/>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436" name="Shape 436"/>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437" name="Shape 437"/>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38" name="Shape 438"/>
          <p:cNvCxnSpPr>
            <a:stCxn id="429" idx="4"/>
            <a:endCxn id="437"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439" name="Shape 439"/>
          <p:cNvCxnSpPr>
            <a:stCxn id="431" idx="5"/>
            <a:endCxn id="437"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440" name="Shape 440"/>
          <p:cNvCxnSpPr>
            <a:stCxn id="430" idx="3"/>
            <a:endCxn id="437"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441" name="Shape 441"/>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42" name="Shape 442"/>
          <p:cNvCxnSpPr>
            <a:stCxn id="431" idx="5"/>
            <a:endCxn id="441" idx="2"/>
          </p:cNvCxnSpPr>
          <p:nvPr/>
        </p:nvCxnSpPr>
        <p:spPr>
          <a:xfrm>
            <a:off y="2972995" x="3643570"/>
            <a:ext cy="695100" cx="1656300"/>
          </a:xfrm>
          <a:prstGeom prst="straightConnector1">
            <a:avLst/>
          </a:prstGeom>
          <a:noFill/>
          <a:ln w="19050" cap="flat">
            <a:solidFill>
              <a:schemeClr val="dk2"/>
            </a:solidFill>
            <a:prstDash val="solid"/>
            <a:round/>
            <a:headEnd w="med" len="med" type="none"/>
            <a:tailEnd w="med" len="med" type="none"/>
          </a:ln>
        </p:spPr>
      </p:cxnSp>
      <p:cxnSp>
        <p:nvCxnSpPr>
          <p:cNvPr id="443" name="Shape 443"/>
          <p:cNvCxnSpPr>
            <a:stCxn id="430" idx="5"/>
            <a:endCxn id="441" idx="1"/>
          </p:cNvCxnSpPr>
          <p:nvPr/>
        </p:nvCxnSpPr>
        <p:spPr>
          <a:xfrm>
            <a:off y="2972995" x="4740220"/>
            <a:ext cy="526800" cx="629100"/>
          </a:xfrm>
          <a:prstGeom prst="straightConnector1">
            <a:avLst/>
          </a:prstGeom>
          <a:noFill/>
          <a:ln w="19050" cap="flat">
            <a:solidFill>
              <a:schemeClr val="dk2"/>
            </a:solidFill>
            <a:prstDash val="solid"/>
            <a:round/>
            <a:headEnd w="med" len="med" type="none"/>
            <a:tailEnd w="med" len="med" type="none"/>
          </a:ln>
        </p:spPr>
      </p:cxnSp>
      <p:cxnSp>
        <p:nvCxnSpPr>
          <p:cNvPr id="444" name="Shape 444"/>
          <p:cNvCxnSpPr>
            <a:stCxn id="437" idx="6"/>
            <a:endCxn id="441" idx="2"/>
          </p:cNvCxnSpPr>
          <p:nvPr/>
        </p:nvCxnSpPr>
        <p:spPr>
          <a:xfrm>
            <a:off y="3598475" x="4265250"/>
            <a:ext cy="69600" cx="1034400"/>
          </a:xfrm>
          <a:prstGeom prst="straightConnector1">
            <a:avLst/>
          </a:prstGeom>
          <a:noFill/>
          <a:ln w="19050" cap="flat">
            <a:solidFill>
              <a:schemeClr val="dk2"/>
            </a:solidFill>
            <a:prstDash val="solid"/>
            <a:round/>
            <a:headEnd w="med" len="med" type="none"/>
            <a:tailEnd w="med" len="med" type="none"/>
          </a:ln>
        </p:spPr>
      </p:cxnSp>
      <p:sp>
        <p:nvSpPr>
          <p:cNvPr id="445" name="Shape 445"/>
          <p:cNvSpPr/>
          <p:nvPr/>
        </p:nvSpPr>
        <p:spPr>
          <a:xfrm>
            <a:off y="3449575" x="23416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46" name="Shape 446"/>
          <p:cNvCxnSpPr>
            <a:stCxn id="431" idx="3"/>
            <a:endCxn id="445" idx="7"/>
          </p:cNvCxnSpPr>
          <p:nvPr/>
        </p:nvCxnSpPr>
        <p:spPr>
          <a:xfrm flipH="1">
            <a:off y="2972995" x="2747629"/>
            <a:ext cy="546300" cx="559500"/>
          </a:xfrm>
          <a:prstGeom prst="straightConnector1">
            <a:avLst/>
          </a:prstGeom>
          <a:noFill/>
          <a:ln w="19050" cap="flat">
            <a:solidFill>
              <a:srgbClr val="FF0000"/>
            </a:solidFill>
            <a:prstDash val="solid"/>
            <a:round/>
            <a:headEnd w="med" len="med" type="none"/>
            <a:tailEnd w="med" len="med" type="none"/>
          </a:ln>
        </p:spPr>
      </p:cxnSp>
      <p:cxnSp>
        <p:nvCxnSpPr>
          <p:cNvPr id="447" name="Shape 447"/>
          <p:cNvCxnSpPr>
            <a:stCxn id="430" idx="3"/>
            <a:endCxn id="445" idx="6"/>
          </p:cNvCxnSpPr>
          <p:nvPr/>
        </p:nvCxnSpPr>
        <p:spPr>
          <a:xfrm flipH="1">
            <a:off y="2972995" x="2817379"/>
            <a:ext cy="714600" cx="1586400"/>
          </a:xfrm>
          <a:prstGeom prst="straightConnector1">
            <a:avLst/>
          </a:prstGeom>
          <a:noFill/>
          <a:ln w="19050" cap="flat">
            <a:solidFill>
              <a:srgbClr val="FF0000"/>
            </a:solidFill>
            <a:prstDash val="solid"/>
            <a:round/>
            <a:headEnd w="med" len="med" type="none"/>
            <a:tailEnd w="med" len="med" type="none"/>
          </a:ln>
        </p:spPr>
      </p:cxnSp>
      <p:cxnSp>
        <p:nvCxnSpPr>
          <p:cNvPr id="448" name="Shape 448"/>
          <p:cNvCxnSpPr>
            <a:stCxn id="437" idx="2"/>
            <a:endCxn id="445" idx="6"/>
          </p:cNvCxnSpPr>
          <p:nvPr/>
        </p:nvCxnSpPr>
        <p:spPr>
          <a:xfrm flipH="1">
            <a:off y="3598475" x="2817450"/>
            <a:ext cy="89100" cx="972000"/>
          </a:xfrm>
          <a:prstGeom prst="straightConnector1">
            <a:avLst/>
          </a:prstGeom>
          <a:noFill/>
          <a:ln w="19050" cap="flat">
            <a:solidFill>
              <a:srgbClr val="FF0000"/>
            </a:solidFill>
            <a:prstDash val="solid"/>
            <a:round/>
            <a:headEnd w="med" len="med" type="none"/>
            <a:tailEnd w="med" len="med" type="none"/>
          </a:ln>
        </p:spPr>
      </p:cxnSp>
      <p:sp>
        <p:nvSpPr>
          <p:cNvPr id="449" name="Shape 449"/>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3" name="Shape 453"/>
        <p:cNvGrpSpPr/>
        <p:nvPr/>
      </p:nvGrpSpPr>
      <p:grpSpPr>
        <a:xfrm>
          <a:off y="0" x="0"/>
          <a:ext cy="0" cx="0"/>
          <a:chOff y="0" x="0"/>
          <a:chExt cy="0" cx="0"/>
        </a:xfrm>
      </p:grpSpPr>
      <p:sp>
        <p:nvSpPr>
          <p:cNvPr id="454" name="Shape 454"/>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455" name="Shape 455"/>
          <p:cNvSpPr txBox="1"/>
          <p:nvPr/>
        </p:nvSpPr>
        <p:spPr>
          <a:xfrm>
            <a:off y="1449775" x="-170550"/>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456" name="Shape 456"/>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57" name="Shape 457"/>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58" name="Shape 458"/>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59" name="Shape 459"/>
          <p:cNvCxnSpPr>
            <a:stCxn id="456" idx="3"/>
            <a:endCxn id="458"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460" name="Shape 460"/>
          <p:cNvCxnSpPr>
            <a:stCxn id="456" idx="5"/>
            <a:endCxn id="457"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461" name="Shape 461"/>
          <p:cNvCxnSpPr>
            <a:stCxn id="458" idx="6"/>
            <a:endCxn id="457"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462" name="Shape 462"/>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463" name="Shape 463"/>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464" name="Shape 464"/>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65" name="Shape 465"/>
          <p:cNvCxnSpPr>
            <a:stCxn id="456" idx="4"/>
            <a:endCxn id="464"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466" name="Shape 466"/>
          <p:cNvCxnSpPr>
            <a:stCxn id="458" idx="5"/>
            <a:endCxn id="464"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467" name="Shape 467"/>
          <p:cNvCxnSpPr>
            <a:stCxn id="457" idx="3"/>
            <a:endCxn id="464"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468" name="Shape 468"/>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69" name="Shape 469"/>
          <p:cNvCxnSpPr>
            <a:stCxn id="458" idx="5"/>
            <a:endCxn id="468" idx="2"/>
          </p:cNvCxnSpPr>
          <p:nvPr/>
        </p:nvCxnSpPr>
        <p:spPr>
          <a:xfrm>
            <a:off y="2972995" x="3643570"/>
            <a:ext cy="695100" cx="1656300"/>
          </a:xfrm>
          <a:prstGeom prst="straightConnector1">
            <a:avLst/>
          </a:prstGeom>
          <a:noFill/>
          <a:ln w="19050" cap="flat">
            <a:solidFill>
              <a:schemeClr val="dk2"/>
            </a:solidFill>
            <a:prstDash val="solid"/>
            <a:round/>
            <a:headEnd w="med" len="med" type="none"/>
            <a:tailEnd w="med" len="med" type="none"/>
          </a:ln>
        </p:spPr>
      </p:cxnSp>
      <p:cxnSp>
        <p:nvCxnSpPr>
          <p:cNvPr id="470" name="Shape 470"/>
          <p:cNvCxnSpPr>
            <a:stCxn id="457" idx="5"/>
            <a:endCxn id="468" idx="1"/>
          </p:cNvCxnSpPr>
          <p:nvPr/>
        </p:nvCxnSpPr>
        <p:spPr>
          <a:xfrm>
            <a:off y="2972995" x="4740220"/>
            <a:ext cy="526800" cx="629100"/>
          </a:xfrm>
          <a:prstGeom prst="straightConnector1">
            <a:avLst/>
          </a:prstGeom>
          <a:noFill/>
          <a:ln w="19050" cap="flat">
            <a:solidFill>
              <a:schemeClr val="dk2"/>
            </a:solidFill>
            <a:prstDash val="solid"/>
            <a:round/>
            <a:headEnd w="med" len="med" type="none"/>
            <a:tailEnd w="med" len="med" type="none"/>
          </a:ln>
        </p:spPr>
      </p:cxnSp>
      <p:cxnSp>
        <p:nvCxnSpPr>
          <p:cNvPr id="471" name="Shape 471"/>
          <p:cNvCxnSpPr>
            <a:stCxn id="464" idx="6"/>
            <a:endCxn id="468" idx="2"/>
          </p:cNvCxnSpPr>
          <p:nvPr/>
        </p:nvCxnSpPr>
        <p:spPr>
          <a:xfrm>
            <a:off y="3598475" x="4265250"/>
            <a:ext cy="69600" cx="1034400"/>
          </a:xfrm>
          <a:prstGeom prst="straightConnector1">
            <a:avLst/>
          </a:prstGeom>
          <a:noFill/>
          <a:ln w="19050" cap="flat">
            <a:solidFill>
              <a:schemeClr val="dk2"/>
            </a:solidFill>
            <a:prstDash val="solid"/>
            <a:round/>
            <a:headEnd w="med" len="med" type="none"/>
            <a:tailEnd w="med" len="med" type="none"/>
          </a:ln>
        </p:spPr>
      </p:cxnSp>
      <p:sp>
        <p:nvSpPr>
          <p:cNvPr id="472" name="Shape 472"/>
          <p:cNvSpPr/>
          <p:nvPr/>
        </p:nvSpPr>
        <p:spPr>
          <a:xfrm>
            <a:off y="3449575" x="23416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73" name="Shape 473"/>
          <p:cNvCxnSpPr>
            <a:stCxn id="458" idx="3"/>
            <a:endCxn id="472" idx="7"/>
          </p:cNvCxnSpPr>
          <p:nvPr/>
        </p:nvCxnSpPr>
        <p:spPr>
          <a:xfrm flipH="1">
            <a:off y="2972995" x="2747629"/>
            <a:ext cy="546300" cx="559500"/>
          </a:xfrm>
          <a:prstGeom prst="straightConnector1">
            <a:avLst/>
          </a:prstGeom>
          <a:noFill/>
          <a:ln w="19050" cap="flat">
            <a:solidFill>
              <a:schemeClr val="dk2"/>
            </a:solidFill>
            <a:prstDash val="solid"/>
            <a:round/>
            <a:headEnd w="med" len="med" type="none"/>
            <a:tailEnd w="med" len="med" type="none"/>
          </a:ln>
        </p:spPr>
      </p:cxnSp>
      <p:cxnSp>
        <p:nvCxnSpPr>
          <p:cNvPr id="474" name="Shape 474"/>
          <p:cNvCxnSpPr>
            <a:stCxn id="457" idx="3"/>
            <a:endCxn id="472" idx="6"/>
          </p:cNvCxnSpPr>
          <p:nvPr/>
        </p:nvCxnSpPr>
        <p:spPr>
          <a:xfrm flipH="1">
            <a:off y="2972995" x="2817379"/>
            <a:ext cy="714600" cx="1586400"/>
          </a:xfrm>
          <a:prstGeom prst="straightConnector1">
            <a:avLst/>
          </a:prstGeom>
          <a:noFill/>
          <a:ln w="19050" cap="flat">
            <a:solidFill>
              <a:schemeClr val="dk2"/>
            </a:solidFill>
            <a:prstDash val="solid"/>
            <a:round/>
            <a:headEnd w="med" len="med" type="none"/>
            <a:tailEnd w="med" len="med" type="none"/>
          </a:ln>
        </p:spPr>
      </p:cxnSp>
      <p:cxnSp>
        <p:nvCxnSpPr>
          <p:cNvPr id="475" name="Shape 475"/>
          <p:cNvCxnSpPr>
            <a:stCxn id="464" idx="2"/>
            <a:endCxn id="472" idx="6"/>
          </p:cNvCxnSpPr>
          <p:nvPr/>
        </p:nvCxnSpPr>
        <p:spPr>
          <a:xfrm flipH="1">
            <a:off y="3598475" x="2817450"/>
            <a:ext cy="89100" cx="972000"/>
          </a:xfrm>
          <a:prstGeom prst="straightConnector1">
            <a:avLst/>
          </a:prstGeom>
          <a:noFill/>
          <a:ln w="19050" cap="flat">
            <a:solidFill>
              <a:schemeClr val="dk2"/>
            </a:solidFill>
            <a:prstDash val="solid"/>
            <a:round/>
            <a:headEnd w="med" len="med" type="none"/>
            <a:tailEnd w="med" len="med" type="none"/>
          </a:ln>
        </p:spPr>
      </p:cxnSp>
      <p:sp>
        <p:nvSpPr>
          <p:cNvPr id="476" name="Shape 476"/>
          <p:cNvSpPr/>
          <p:nvPr/>
        </p:nvSpPr>
        <p:spPr>
          <a:xfrm>
            <a:off y="1925575" x="17320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77" name="Shape 477"/>
          <p:cNvSpPr txBox="1"/>
          <p:nvPr/>
        </p:nvSpPr>
        <p:spPr>
          <a:xfrm>
            <a:off y="3446175" x="3743925"/>
            <a:ext cy="304499" cx="5594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5/24</a:t>
            </a:r>
          </a:p>
        </p:txBody>
      </p:sp>
      <p:sp>
        <p:nvSpPr>
          <p:cNvPr id="478" name="Shape 478"/>
          <p:cNvSpPr txBox="1"/>
          <p:nvPr/>
        </p:nvSpPr>
        <p:spPr>
          <a:xfrm>
            <a:off y="2652525" x="3195600"/>
            <a:ext cy="304499" cx="5594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5/24</a:t>
            </a:r>
          </a:p>
        </p:txBody>
      </p:sp>
      <p:sp>
        <p:nvSpPr>
          <p:cNvPr id="479" name="Shape 479"/>
          <p:cNvSpPr txBox="1"/>
          <p:nvPr/>
        </p:nvSpPr>
        <p:spPr>
          <a:xfrm>
            <a:off y="2652475" x="4299600"/>
            <a:ext cy="304499" cx="5594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5/24</a:t>
            </a:r>
          </a:p>
        </p:txBody>
      </p:sp>
      <p:sp>
        <p:nvSpPr>
          <p:cNvPr id="480" name="Shape 480"/>
          <p:cNvSpPr txBox="1"/>
          <p:nvPr/>
        </p:nvSpPr>
        <p:spPr>
          <a:xfrm>
            <a:off y="3535225" x="5257900"/>
            <a:ext cy="304499" cx="5594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3/24</a:t>
            </a:r>
          </a:p>
        </p:txBody>
      </p:sp>
      <p:sp>
        <p:nvSpPr>
          <p:cNvPr id="481" name="Shape 481"/>
          <p:cNvSpPr txBox="1"/>
          <p:nvPr/>
        </p:nvSpPr>
        <p:spPr>
          <a:xfrm>
            <a:off y="1865936" x="3744000"/>
            <a:ext cy="304499" cx="5594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3/24</a:t>
            </a:r>
          </a:p>
        </p:txBody>
      </p:sp>
      <p:sp>
        <p:nvSpPr>
          <p:cNvPr id="482" name="Shape 482"/>
          <p:cNvSpPr txBox="1"/>
          <p:nvPr/>
        </p:nvSpPr>
        <p:spPr>
          <a:xfrm>
            <a:off y="3515850" x="2299800"/>
            <a:ext cy="304499" cx="5594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3/24</a:t>
            </a:r>
          </a:p>
        </p:txBody>
      </p:sp>
      <p:sp>
        <p:nvSpPr>
          <p:cNvPr id="483" name="Shape 48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 name="Shape 54"/>
        <p:cNvGrpSpPr/>
        <p:nvPr/>
      </p:nvGrpSpPr>
      <p:grpSpPr>
        <a:xfrm>
          <a:off y="0" x="0"/>
          <a:ext cy="0" cx="0"/>
          <a:chOff y="0" x="0"/>
          <a:chExt cy="0" cx="0"/>
        </a:xfrm>
      </p:grpSpPr>
      <p:sp>
        <p:nvSpPr>
          <p:cNvPr id="55" name="Shape 55"/>
          <p:cNvSpPr txBox="1"/>
          <p:nvPr/>
        </p:nvSpPr>
        <p:spPr>
          <a:xfrm>
            <a:off y="2178500" x="1723950"/>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DA0002"/>
              </a:buClr>
              <a:buSzPct val="25000"/>
              <a:buFont typeface="Verdana"/>
              <a:buNone/>
            </a:pPr>
            <a:r>
              <a:rPr strike="noStrike" u="none" b="0" cap="none" baseline="0" sz="3600" lang="ja" i="0">
                <a:solidFill>
                  <a:srgbClr val="DA0002"/>
                </a:solidFill>
                <a:latin typeface="Verdana"/>
                <a:ea typeface="Verdana"/>
                <a:cs typeface="Verdana"/>
                <a:sym typeface="Verdana"/>
                <a:rtl val="0"/>
              </a:rPr>
              <a:t>１．ネットワーク上の伝搬</a:t>
            </a:r>
          </a:p>
        </p:txBody>
      </p:sp>
      <p:sp>
        <p:nvSpPr>
          <p:cNvPr id="56" name="Shape 5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7" name="Shape 487"/>
        <p:cNvGrpSpPr/>
        <p:nvPr/>
      </p:nvGrpSpPr>
      <p:grpSpPr>
        <a:xfrm>
          <a:off y="0" x="0"/>
          <a:ext cy="0" cx="0"/>
          <a:chOff y="0" x="0"/>
          <a:chExt cy="0" cx="0"/>
        </a:xfrm>
      </p:grpSpPr>
      <p:sp>
        <p:nvSpPr>
          <p:cNvPr id="488" name="Shape 48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489" name="Shape 489"/>
          <p:cNvSpPr txBox="1"/>
          <p:nvPr/>
        </p:nvSpPr>
        <p:spPr>
          <a:xfrm>
            <a:off y="1449775" x="-170550"/>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490" name="Shape 490"/>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91" name="Shape 491"/>
          <p:cNvSpPr/>
          <p:nvPr/>
        </p:nvSpPr>
        <p:spPr>
          <a:xfrm>
            <a:off y="2566875" x="433410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492" name="Shape 492"/>
          <p:cNvSpPr/>
          <p:nvPr/>
        </p:nvSpPr>
        <p:spPr>
          <a:xfrm>
            <a:off y="2566875" x="3237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93" name="Shape 493"/>
          <p:cNvCxnSpPr>
            <a:stCxn id="490" idx="3"/>
            <a:endCxn id="492"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494" name="Shape 494"/>
          <p:cNvCxnSpPr>
            <a:stCxn id="490" idx="5"/>
            <a:endCxn id="491"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495" name="Shape 495"/>
          <p:cNvCxnSpPr>
            <a:stCxn id="492" idx="6"/>
            <a:endCxn id="491"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496" name="Shape 496"/>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497" name="Shape 497"/>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498" name="Shape 498"/>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499" name="Shape 499"/>
          <p:cNvCxnSpPr>
            <a:stCxn id="490" idx="4"/>
            <a:endCxn id="498"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500" name="Shape 500"/>
          <p:cNvCxnSpPr>
            <a:stCxn id="492" idx="5"/>
            <a:endCxn id="498"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501" name="Shape 501"/>
          <p:cNvCxnSpPr>
            <a:stCxn id="491" idx="3"/>
            <a:endCxn id="498"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502" name="Shape 502"/>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03" name="Shape 503"/>
          <p:cNvCxnSpPr>
            <a:stCxn id="492" idx="5"/>
            <a:endCxn id="502" idx="2"/>
          </p:cNvCxnSpPr>
          <p:nvPr/>
        </p:nvCxnSpPr>
        <p:spPr>
          <a:xfrm>
            <a:off y="2972995" x="3643570"/>
            <a:ext cy="695100" cx="1656300"/>
          </a:xfrm>
          <a:prstGeom prst="straightConnector1">
            <a:avLst/>
          </a:prstGeom>
          <a:noFill/>
          <a:ln w="19050" cap="flat">
            <a:solidFill>
              <a:schemeClr val="dk2"/>
            </a:solidFill>
            <a:prstDash val="solid"/>
            <a:round/>
            <a:headEnd w="med" len="med" type="none"/>
            <a:tailEnd w="med" len="med" type="none"/>
          </a:ln>
        </p:spPr>
      </p:cxnSp>
      <p:cxnSp>
        <p:nvCxnSpPr>
          <p:cNvPr id="504" name="Shape 504"/>
          <p:cNvCxnSpPr>
            <a:stCxn id="491" idx="5"/>
            <a:endCxn id="502" idx="1"/>
          </p:cNvCxnSpPr>
          <p:nvPr/>
        </p:nvCxnSpPr>
        <p:spPr>
          <a:xfrm>
            <a:off y="2972995" x="4740220"/>
            <a:ext cy="526800" cx="629100"/>
          </a:xfrm>
          <a:prstGeom prst="straightConnector1">
            <a:avLst/>
          </a:prstGeom>
          <a:noFill/>
          <a:ln w="19050" cap="flat">
            <a:solidFill>
              <a:schemeClr val="dk2"/>
            </a:solidFill>
            <a:prstDash val="solid"/>
            <a:round/>
            <a:headEnd w="med" len="med" type="none"/>
            <a:tailEnd w="med" len="med" type="none"/>
          </a:ln>
        </p:spPr>
      </p:cxnSp>
      <p:cxnSp>
        <p:nvCxnSpPr>
          <p:cNvPr id="505" name="Shape 505"/>
          <p:cNvCxnSpPr>
            <a:stCxn id="498" idx="6"/>
            <a:endCxn id="502" idx="2"/>
          </p:cNvCxnSpPr>
          <p:nvPr/>
        </p:nvCxnSpPr>
        <p:spPr>
          <a:xfrm>
            <a:off y="3598475" x="4265250"/>
            <a:ext cy="69600" cx="1034400"/>
          </a:xfrm>
          <a:prstGeom prst="straightConnector1">
            <a:avLst/>
          </a:prstGeom>
          <a:noFill/>
          <a:ln w="19050" cap="flat">
            <a:solidFill>
              <a:schemeClr val="dk2"/>
            </a:solidFill>
            <a:prstDash val="solid"/>
            <a:round/>
            <a:headEnd w="med" len="med" type="none"/>
            <a:tailEnd w="med" len="med" type="none"/>
          </a:ln>
        </p:spPr>
      </p:cxnSp>
      <p:sp>
        <p:nvSpPr>
          <p:cNvPr id="506" name="Shape 506"/>
          <p:cNvSpPr/>
          <p:nvPr/>
        </p:nvSpPr>
        <p:spPr>
          <a:xfrm>
            <a:off y="3449575" x="23416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07" name="Shape 507"/>
          <p:cNvCxnSpPr>
            <a:stCxn id="492" idx="3"/>
            <a:endCxn id="506" idx="7"/>
          </p:cNvCxnSpPr>
          <p:nvPr/>
        </p:nvCxnSpPr>
        <p:spPr>
          <a:xfrm flipH="1">
            <a:off y="2972995" x="2747629"/>
            <a:ext cy="546300" cx="559500"/>
          </a:xfrm>
          <a:prstGeom prst="straightConnector1">
            <a:avLst/>
          </a:prstGeom>
          <a:noFill/>
          <a:ln w="19050" cap="flat">
            <a:solidFill>
              <a:schemeClr val="dk2"/>
            </a:solidFill>
            <a:prstDash val="solid"/>
            <a:round/>
            <a:headEnd w="med" len="med" type="none"/>
            <a:tailEnd w="med" len="med" type="none"/>
          </a:ln>
        </p:spPr>
      </p:cxnSp>
      <p:cxnSp>
        <p:nvCxnSpPr>
          <p:cNvPr id="508" name="Shape 508"/>
          <p:cNvCxnSpPr>
            <a:stCxn id="491" idx="3"/>
            <a:endCxn id="506" idx="6"/>
          </p:cNvCxnSpPr>
          <p:nvPr/>
        </p:nvCxnSpPr>
        <p:spPr>
          <a:xfrm flipH="1">
            <a:off y="2972995" x="2817379"/>
            <a:ext cy="714600" cx="1586400"/>
          </a:xfrm>
          <a:prstGeom prst="straightConnector1">
            <a:avLst/>
          </a:prstGeom>
          <a:noFill/>
          <a:ln w="19050" cap="flat">
            <a:solidFill>
              <a:schemeClr val="dk2"/>
            </a:solidFill>
            <a:prstDash val="solid"/>
            <a:round/>
            <a:headEnd w="med" len="med" type="none"/>
            <a:tailEnd w="med" len="med" type="none"/>
          </a:ln>
        </p:spPr>
      </p:cxnSp>
      <p:cxnSp>
        <p:nvCxnSpPr>
          <p:cNvPr id="509" name="Shape 509"/>
          <p:cNvCxnSpPr>
            <a:stCxn id="498" idx="2"/>
            <a:endCxn id="506" idx="6"/>
          </p:cNvCxnSpPr>
          <p:nvPr/>
        </p:nvCxnSpPr>
        <p:spPr>
          <a:xfrm flipH="1">
            <a:off y="3598475" x="2817450"/>
            <a:ext cy="89100" cx="972000"/>
          </a:xfrm>
          <a:prstGeom prst="straightConnector1">
            <a:avLst/>
          </a:prstGeom>
          <a:noFill/>
          <a:ln w="19050" cap="flat">
            <a:solidFill>
              <a:schemeClr val="dk2"/>
            </a:solidFill>
            <a:prstDash val="solid"/>
            <a:round/>
            <a:headEnd w="med" len="med" type="none"/>
            <a:tailEnd w="med" len="med" type="none"/>
          </a:ln>
        </p:spPr>
      </p:cxnSp>
      <p:sp>
        <p:nvSpPr>
          <p:cNvPr id="510" name="Shape 510"/>
          <p:cNvSpPr/>
          <p:nvPr/>
        </p:nvSpPr>
        <p:spPr>
          <a:xfrm>
            <a:off y="1925575" x="17320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11" name="Shape 511"/>
          <p:cNvCxnSpPr>
            <a:stCxn id="510" idx="5"/>
            <a:endCxn id="492" idx="2"/>
          </p:cNvCxnSpPr>
          <p:nvPr/>
        </p:nvCxnSpPr>
        <p:spPr>
          <a:xfrm>
            <a:off y="2331695" x="2138170"/>
            <a:ext cy="473100" cx="1099200"/>
          </a:xfrm>
          <a:prstGeom prst="straightConnector1">
            <a:avLst/>
          </a:prstGeom>
          <a:noFill/>
          <a:ln w="19050" cap="flat">
            <a:solidFill>
              <a:srgbClr val="FF0000"/>
            </a:solidFill>
            <a:prstDash val="solid"/>
            <a:round/>
            <a:headEnd w="med" len="med" type="none"/>
            <a:tailEnd w="med" len="med" type="none"/>
          </a:ln>
        </p:spPr>
      </p:cxnSp>
      <p:cxnSp>
        <p:nvCxnSpPr>
          <p:cNvPr id="512" name="Shape 512"/>
          <p:cNvCxnSpPr>
            <a:stCxn id="510" idx="6"/>
            <a:endCxn id="491" idx="2"/>
          </p:cNvCxnSpPr>
          <p:nvPr/>
        </p:nvCxnSpPr>
        <p:spPr>
          <a:xfrm>
            <a:off y="2163475" x="2207850"/>
            <a:ext cy="641400" cx="2126100"/>
          </a:xfrm>
          <a:prstGeom prst="straightConnector1">
            <a:avLst/>
          </a:prstGeom>
          <a:noFill/>
          <a:ln w="19050" cap="flat">
            <a:solidFill>
              <a:srgbClr val="FF0000"/>
            </a:solidFill>
            <a:prstDash val="solid"/>
            <a:round/>
            <a:headEnd w="med" len="med" type="none"/>
            <a:tailEnd w="med" len="med" type="none"/>
          </a:ln>
        </p:spPr>
      </p:cxnSp>
      <p:cxnSp>
        <p:nvCxnSpPr>
          <p:cNvPr id="513" name="Shape 513"/>
          <p:cNvCxnSpPr>
            <a:stCxn id="510" idx="4"/>
            <a:endCxn id="506" idx="1"/>
          </p:cNvCxnSpPr>
          <p:nvPr/>
        </p:nvCxnSpPr>
        <p:spPr>
          <a:xfrm>
            <a:off y="2401375" x="1969950"/>
            <a:ext cy="1117800" cx="441300"/>
          </a:xfrm>
          <a:prstGeom prst="straightConnector1">
            <a:avLst/>
          </a:prstGeom>
          <a:noFill/>
          <a:ln w="19050" cap="flat">
            <a:solidFill>
              <a:srgbClr val="FF0000"/>
            </a:solidFill>
            <a:prstDash val="solid"/>
            <a:round/>
            <a:headEnd w="med" len="med" type="none"/>
            <a:tailEnd w="med" len="med" type="none"/>
          </a:ln>
        </p:spPr>
      </p:cxnSp>
      <p:sp>
        <p:nvSpPr>
          <p:cNvPr id="514" name="Shape 514"/>
          <p:cNvSpPr txBox="1"/>
          <p:nvPr/>
        </p:nvSpPr>
        <p:spPr>
          <a:xfrm>
            <a:off y="1308625" x="236625"/>
            <a:ext cy="457200" cx="52329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確率なので必ずしも次数の高いものと結ばれるとは限らない</a:t>
            </a:r>
          </a:p>
        </p:txBody>
      </p:sp>
      <p:sp>
        <p:nvSpPr>
          <p:cNvPr id="515" name="Shape 51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9" name="Shape 519"/>
        <p:cNvGrpSpPr/>
        <p:nvPr/>
      </p:nvGrpSpPr>
      <p:grpSpPr>
        <a:xfrm>
          <a:off y="0" x="0"/>
          <a:ext cy="0" cx="0"/>
          <a:chOff y="0" x="0"/>
          <a:chExt cy="0" cx="0"/>
        </a:xfrm>
      </p:grpSpPr>
      <p:sp>
        <p:nvSpPr>
          <p:cNvPr id="520" name="Shape 520"/>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BAモデル</a:t>
            </a:r>
          </a:p>
        </p:txBody>
      </p:sp>
      <p:sp>
        <p:nvSpPr>
          <p:cNvPr id="521" name="Shape 521"/>
          <p:cNvSpPr txBox="1"/>
          <p:nvPr/>
        </p:nvSpPr>
        <p:spPr>
          <a:xfrm>
            <a:off y="1449775" x="-170550"/>
            <a:ext cy="475800" cx="2378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522" name="Shape 522"/>
          <p:cNvSpPr/>
          <p:nvPr/>
        </p:nvSpPr>
        <p:spPr>
          <a:xfrm>
            <a:off y="17731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523" name="Shape 523"/>
          <p:cNvSpPr/>
          <p:nvPr/>
        </p:nvSpPr>
        <p:spPr>
          <a:xfrm>
            <a:off y="2566875" x="4334100"/>
            <a:ext cy="475800" cx="475800"/>
          </a:xfrm>
          <a:prstGeom prst="ellipse">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524" name="Shape 524"/>
          <p:cNvSpPr/>
          <p:nvPr/>
        </p:nvSpPr>
        <p:spPr>
          <a:xfrm>
            <a:off y="2566875" x="3237450"/>
            <a:ext cy="475800" cx="475800"/>
          </a:xfrm>
          <a:prstGeom prst="ellipse">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25" name="Shape 525"/>
          <p:cNvCxnSpPr>
            <a:stCxn id="522" idx="3"/>
            <a:endCxn id="524" idx="7"/>
          </p:cNvCxnSpPr>
          <p:nvPr/>
        </p:nvCxnSpPr>
        <p:spPr>
          <a:xfrm flipH="1">
            <a:off y="2179295" x="3643429"/>
            <a:ext cy="457200" cx="215700"/>
          </a:xfrm>
          <a:prstGeom prst="straightConnector1">
            <a:avLst/>
          </a:prstGeom>
          <a:noFill/>
          <a:ln w="19050" cap="flat">
            <a:solidFill>
              <a:schemeClr val="dk2"/>
            </a:solidFill>
            <a:prstDash val="solid"/>
            <a:round/>
            <a:headEnd w="med" len="med" type="none"/>
            <a:tailEnd w="med" len="med" type="none"/>
          </a:ln>
        </p:spPr>
      </p:cxnSp>
      <p:cxnSp>
        <p:nvCxnSpPr>
          <p:cNvPr id="526" name="Shape 526"/>
          <p:cNvCxnSpPr>
            <a:stCxn id="522" idx="5"/>
            <a:endCxn id="523" idx="1"/>
          </p:cNvCxnSpPr>
          <p:nvPr/>
        </p:nvCxnSpPr>
        <p:spPr>
          <a:xfrm>
            <a:off y="2179295" x="4195570"/>
            <a:ext cy="457200" cx="208200"/>
          </a:xfrm>
          <a:prstGeom prst="straightConnector1">
            <a:avLst/>
          </a:prstGeom>
          <a:noFill/>
          <a:ln w="19050" cap="flat">
            <a:solidFill>
              <a:schemeClr val="dk2"/>
            </a:solidFill>
            <a:prstDash val="solid"/>
            <a:round/>
            <a:headEnd w="med" len="med" type="none"/>
            <a:tailEnd w="med" len="med" type="none"/>
          </a:ln>
        </p:spPr>
      </p:cxnSp>
      <p:cxnSp>
        <p:nvCxnSpPr>
          <p:cNvPr id="527" name="Shape 527"/>
          <p:cNvCxnSpPr>
            <a:stCxn id="524" idx="6"/>
            <a:endCxn id="523" idx="2"/>
          </p:cNvCxnSpPr>
          <p:nvPr/>
        </p:nvCxnSpPr>
        <p:spPr>
          <a:xfrm>
            <a:off y="2804775" x="3713250"/>
            <a:ext cy="0" cx="620700"/>
          </a:xfrm>
          <a:prstGeom prst="straightConnector1">
            <a:avLst/>
          </a:prstGeom>
          <a:noFill/>
          <a:ln w="19050" cap="flat">
            <a:solidFill>
              <a:schemeClr val="dk2"/>
            </a:solidFill>
            <a:prstDash val="solid"/>
            <a:round/>
            <a:headEnd w="med" len="med" type="none"/>
            <a:tailEnd w="med" len="med" type="none"/>
          </a:ln>
        </p:spPr>
      </p:cxnSp>
      <p:sp>
        <p:nvSpPr>
          <p:cNvPr id="528" name="Shape 528"/>
          <p:cNvSpPr txBox="1"/>
          <p:nvPr/>
        </p:nvSpPr>
        <p:spPr>
          <a:xfrm>
            <a:off y="1250900" x="5775550"/>
            <a:ext cy="475800" cx="26561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各頂点が辺が張られる確率</a:t>
            </a:r>
          </a:p>
        </p:txBody>
      </p:sp>
      <p:pic>
        <p:nvPicPr>
          <p:cNvPr id="529" name="Shape 529"/>
          <p:cNvPicPr preferRelativeResize="0"/>
          <p:nvPr/>
        </p:nvPicPr>
        <p:blipFill rotWithShape="1">
          <a:blip r:embed="rId3">
            <a:alphaModFix/>
          </a:blip>
          <a:srcRect t="0" b="0" r="0" l="0"/>
          <a:stretch/>
        </p:blipFill>
        <p:spPr>
          <a:xfrm>
            <a:off y="1684750" x="5902275"/>
            <a:ext cy="652649" cx="2199146"/>
          </a:xfrm>
          <a:prstGeom prst="rect">
            <a:avLst/>
          </a:prstGeom>
          <a:noFill/>
          <a:ln>
            <a:noFill/>
          </a:ln>
        </p:spPr>
      </p:pic>
      <p:sp>
        <p:nvSpPr>
          <p:cNvPr id="530" name="Shape 530"/>
          <p:cNvSpPr/>
          <p:nvPr/>
        </p:nvSpPr>
        <p:spPr>
          <a:xfrm>
            <a:off y="3360575" x="37894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31" name="Shape 531"/>
          <p:cNvCxnSpPr>
            <a:stCxn id="522" idx="4"/>
            <a:endCxn id="530" idx="0"/>
          </p:cNvCxnSpPr>
          <p:nvPr/>
        </p:nvCxnSpPr>
        <p:spPr>
          <a:xfrm>
            <a:off y="2248975" x="4027350"/>
            <a:ext cy="1111500" cx="0"/>
          </a:xfrm>
          <a:prstGeom prst="straightConnector1">
            <a:avLst/>
          </a:prstGeom>
          <a:noFill/>
          <a:ln w="19050" cap="flat">
            <a:solidFill>
              <a:schemeClr val="dk2"/>
            </a:solidFill>
            <a:prstDash val="solid"/>
            <a:round/>
            <a:headEnd w="med" len="med" type="none"/>
            <a:tailEnd w="med" len="med" type="none"/>
          </a:ln>
        </p:spPr>
      </p:cxnSp>
      <p:cxnSp>
        <p:nvCxnSpPr>
          <p:cNvPr id="532" name="Shape 532"/>
          <p:cNvCxnSpPr>
            <a:stCxn id="524" idx="5"/>
            <a:endCxn id="530" idx="1"/>
          </p:cNvCxnSpPr>
          <p:nvPr/>
        </p:nvCxnSpPr>
        <p:spPr>
          <a:xfrm>
            <a:off y="2972995" x="3643570"/>
            <a:ext cy="457200" cx="215700"/>
          </a:xfrm>
          <a:prstGeom prst="straightConnector1">
            <a:avLst/>
          </a:prstGeom>
          <a:noFill/>
          <a:ln w="19050" cap="flat">
            <a:solidFill>
              <a:schemeClr val="dk2"/>
            </a:solidFill>
            <a:prstDash val="solid"/>
            <a:round/>
            <a:headEnd w="med" len="med" type="none"/>
            <a:tailEnd w="med" len="med" type="none"/>
          </a:ln>
        </p:spPr>
      </p:cxnSp>
      <p:cxnSp>
        <p:nvCxnSpPr>
          <p:cNvPr id="533" name="Shape 533"/>
          <p:cNvCxnSpPr>
            <a:stCxn id="523" idx="3"/>
            <a:endCxn id="530" idx="7"/>
          </p:cNvCxnSpPr>
          <p:nvPr/>
        </p:nvCxnSpPr>
        <p:spPr>
          <a:xfrm flipH="1">
            <a:off y="2972995" x="4195579"/>
            <a:ext cy="457200" cx="208200"/>
          </a:xfrm>
          <a:prstGeom prst="straightConnector1">
            <a:avLst/>
          </a:prstGeom>
          <a:noFill/>
          <a:ln w="19050" cap="flat">
            <a:solidFill>
              <a:schemeClr val="dk2"/>
            </a:solidFill>
            <a:prstDash val="solid"/>
            <a:round/>
            <a:headEnd w="med" len="med" type="none"/>
            <a:tailEnd w="med" len="med" type="none"/>
          </a:ln>
        </p:spPr>
      </p:cxnSp>
      <p:sp>
        <p:nvSpPr>
          <p:cNvPr id="534" name="Shape 534"/>
          <p:cNvSpPr/>
          <p:nvPr/>
        </p:nvSpPr>
        <p:spPr>
          <a:xfrm>
            <a:off y="3430200" x="52997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35" name="Shape 535"/>
          <p:cNvCxnSpPr>
            <a:stCxn id="524" idx="5"/>
            <a:endCxn id="534" idx="2"/>
          </p:cNvCxnSpPr>
          <p:nvPr/>
        </p:nvCxnSpPr>
        <p:spPr>
          <a:xfrm>
            <a:off y="2972995" x="3643570"/>
            <a:ext cy="695100" cx="1656300"/>
          </a:xfrm>
          <a:prstGeom prst="straightConnector1">
            <a:avLst/>
          </a:prstGeom>
          <a:noFill/>
          <a:ln w="19050" cap="flat">
            <a:solidFill>
              <a:schemeClr val="dk2"/>
            </a:solidFill>
            <a:prstDash val="solid"/>
            <a:round/>
            <a:headEnd w="med" len="med" type="none"/>
            <a:tailEnd w="med" len="med" type="none"/>
          </a:ln>
        </p:spPr>
      </p:cxnSp>
      <p:cxnSp>
        <p:nvCxnSpPr>
          <p:cNvPr id="536" name="Shape 536"/>
          <p:cNvCxnSpPr>
            <a:stCxn id="523" idx="5"/>
            <a:endCxn id="534" idx="1"/>
          </p:cNvCxnSpPr>
          <p:nvPr/>
        </p:nvCxnSpPr>
        <p:spPr>
          <a:xfrm>
            <a:off y="2972995" x="4740220"/>
            <a:ext cy="526800" cx="629100"/>
          </a:xfrm>
          <a:prstGeom prst="straightConnector1">
            <a:avLst/>
          </a:prstGeom>
          <a:noFill/>
          <a:ln w="19050" cap="flat">
            <a:solidFill>
              <a:schemeClr val="dk2"/>
            </a:solidFill>
            <a:prstDash val="solid"/>
            <a:round/>
            <a:headEnd w="med" len="med" type="none"/>
            <a:tailEnd w="med" len="med" type="none"/>
          </a:ln>
        </p:spPr>
      </p:cxnSp>
      <p:cxnSp>
        <p:nvCxnSpPr>
          <p:cNvPr id="537" name="Shape 537"/>
          <p:cNvCxnSpPr>
            <a:stCxn id="530" idx="6"/>
            <a:endCxn id="534" idx="2"/>
          </p:cNvCxnSpPr>
          <p:nvPr/>
        </p:nvCxnSpPr>
        <p:spPr>
          <a:xfrm>
            <a:off y="3598475" x="4265250"/>
            <a:ext cy="69600" cx="1034400"/>
          </a:xfrm>
          <a:prstGeom prst="straightConnector1">
            <a:avLst/>
          </a:prstGeom>
          <a:noFill/>
          <a:ln w="19050" cap="flat">
            <a:solidFill>
              <a:schemeClr val="dk2"/>
            </a:solidFill>
            <a:prstDash val="solid"/>
            <a:round/>
            <a:headEnd w="med" len="med" type="none"/>
            <a:tailEnd w="med" len="med" type="none"/>
          </a:ln>
        </p:spPr>
      </p:cxnSp>
      <p:sp>
        <p:nvSpPr>
          <p:cNvPr id="538" name="Shape 538"/>
          <p:cNvSpPr/>
          <p:nvPr/>
        </p:nvSpPr>
        <p:spPr>
          <a:xfrm>
            <a:off y="3449575" x="23416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39" name="Shape 539"/>
          <p:cNvCxnSpPr>
            <a:stCxn id="524" idx="3"/>
            <a:endCxn id="538" idx="7"/>
          </p:cNvCxnSpPr>
          <p:nvPr/>
        </p:nvCxnSpPr>
        <p:spPr>
          <a:xfrm flipH="1">
            <a:off y="2972995" x="2747629"/>
            <a:ext cy="546300" cx="559500"/>
          </a:xfrm>
          <a:prstGeom prst="straightConnector1">
            <a:avLst/>
          </a:prstGeom>
          <a:noFill/>
          <a:ln w="19050" cap="flat">
            <a:solidFill>
              <a:schemeClr val="dk2"/>
            </a:solidFill>
            <a:prstDash val="solid"/>
            <a:round/>
            <a:headEnd w="med" len="med" type="none"/>
            <a:tailEnd w="med" len="med" type="none"/>
          </a:ln>
        </p:spPr>
      </p:cxnSp>
      <p:cxnSp>
        <p:nvCxnSpPr>
          <p:cNvPr id="540" name="Shape 540"/>
          <p:cNvCxnSpPr>
            <a:stCxn id="523" idx="3"/>
            <a:endCxn id="538" idx="6"/>
          </p:cNvCxnSpPr>
          <p:nvPr/>
        </p:nvCxnSpPr>
        <p:spPr>
          <a:xfrm flipH="1">
            <a:off y="2972995" x="2817379"/>
            <a:ext cy="714600" cx="1586400"/>
          </a:xfrm>
          <a:prstGeom prst="straightConnector1">
            <a:avLst/>
          </a:prstGeom>
          <a:noFill/>
          <a:ln w="19050" cap="flat">
            <a:solidFill>
              <a:schemeClr val="dk2"/>
            </a:solidFill>
            <a:prstDash val="solid"/>
            <a:round/>
            <a:headEnd w="med" len="med" type="none"/>
            <a:tailEnd w="med" len="med" type="none"/>
          </a:ln>
        </p:spPr>
      </p:cxnSp>
      <p:cxnSp>
        <p:nvCxnSpPr>
          <p:cNvPr id="541" name="Shape 541"/>
          <p:cNvCxnSpPr>
            <a:stCxn id="530" idx="2"/>
            <a:endCxn id="538" idx="6"/>
          </p:cNvCxnSpPr>
          <p:nvPr/>
        </p:nvCxnSpPr>
        <p:spPr>
          <a:xfrm flipH="1">
            <a:off y="3598475" x="2817450"/>
            <a:ext cy="89100" cx="972000"/>
          </a:xfrm>
          <a:prstGeom prst="straightConnector1">
            <a:avLst/>
          </a:prstGeom>
          <a:noFill/>
          <a:ln w="19050" cap="flat">
            <a:solidFill>
              <a:schemeClr val="dk2"/>
            </a:solidFill>
            <a:prstDash val="solid"/>
            <a:round/>
            <a:headEnd w="med" len="med" type="none"/>
            <a:tailEnd w="med" len="med" type="none"/>
          </a:ln>
        </p:spPr>
      </p:cxnSp>
      <p:sp>
        <p:nvSpPr>
          <p:cNvPr id="542" name="Shape 542"/>
          <p:cNvSpPr/>
          <p:nvPr/>
        </p:nvSpPr>
        <p:spPr>
          <a:xfrm>
            <a:off y="1925575" x="1732050"/>
            <a:ext cy="475800" cx="4758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43" name="Shape 543"/>
          <p:cNvCxnSpPr>
            <a:stCxn id="542" idx="5"/>
            <a:endCxn id="524" idx="2"/>
          </p:cNvCxnSpPr>
          <p:nvPr/>
        </p:nvCxnSpPr>
        <p:spPr>
          <a:xfrm>
            <a:off y="2331695" x="2138170"/>
            <a:ext cy="473100" cx="1099200"/>
          </a:xfrm>
          <a:prstGeom prst="straightConnector1">
            <a:avLst/>
          </a:prstGeom>
          <a:noFill/>
          <a:ln w="19050" cap="flat">
            <a:solidFill>
              <a:schemeClr val="dk2"/>
            </a:solidFill>
            <a:prstDash val="solid"/>
            <a:round/>
            <a:headEnd w="med" len="med" type="none"/>
            <a:tailEnd w="med" len="med" type="none"/>
          </a:ln>
        </p:spPr>
      </p:cxnSp>
      <p:cxnSp>
        <p:nvCxnSpPr>
          <p:cNvPr id="544" name="Shape 544"/>
          <p:cNvCxnSpPr>
            <a:stCxn id="542" idx="6"/>
            <a:endCxn id="523" idx="2"/>
          </p:cNvCxnSpPr>
          <p:nvPr/>
        </p:nvCxnSpPr>
        <p:spPr>
          <a:xfrm>
            <a:off y="2163475" x="2207850"/>
            <a:ext cy="641400" cx="2126100"/>
          </a:xfrm>
          <a:prstGeom prst="straightConnector1">
            <a:avLst/>
          </a:prstGeom>
          <a:noFill/>
          <a:ln w="19050" cap="flat">
            <a:solidFill>
              <a:schemeClr val="dk2"/>
            </a:solidFill>
            <a:prstDash val="solid"/>
            <a:round/>
            <a:headEnd w="med" len="med" type="none"/>
            <a:tailEnd w="med" len="med" type="none"/>
          </a:ln>
        </p:spPr>
      </p:cxnSp>
      <p:cxnSp>
        <p:nvCxnSpPr>
          <p:cNvPr id="545" name="Shape 545"/>
          <p:cNvCxnSpPr>
            <a:stCxn id="542" idx="4"/>
            <a:endCxn id="538" idx="1"/>
          </p:cNvCxnSpPr>
          <p:nvPr/>
        </p:nvCxnSpPr>
        <p:spPr>
          <a:xfrm>
            <a:off y="2401375" x="1969950"/>
            <a:ext cy="1117800" cx="441300"/>
          </a:xfrm>
          <a:prstGeom prst="straightConnector1">
            <a:avLst/>
          </a:prstGeom>
          <a:noFill/>
          <a:ln w="19050" cap="flat">
            <a:solidFill>
              <a:schemeClr val="dk2"/>
            </a:solidFill>
            <a:prstDash val="solid"/>
            <a:round/>
            <a:headEnd w="med" len="med" type="none"/>
            <a:tailEnd w="med" len="med" type="none"/>
          </a:ln>
        </p:spPr>
      </p:cxnSp>
      <p:sp>
        <p:nvSpPr>
          <p:cNvPr id="546" name="Shape 546"/>
          <p:cNvSpPr txBox="1"/>
          <p:nvPr/>
        </p:nvSpPr>
        <p:spPr>
          <a:xfrm>
            <a:off y="2630225" x="3168450"/>
            <a:ext cy="475800" cx="6210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p:txBody>
      </p:sp>
      <p:sp>
        <p:nvSpPr>
          <p:cNvPr id="547" name="Shape 547"/>
          <p:cNvSpPr txBox="1"/>
          <p:nvPr/>
        </p:nvSpPr>
        <p:spPr>
          <a:xfrm>
            <a:off y="4624925" x="310417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548" name="Shape 548"/>
          <p:cNvCxnSpPr/>
          <p:nvPr/>
        </p:nvCxnSpPr>
        <p:spPr>
          <a:xfrm flipH="1">
            <a:off y="1913600" x="3718774"/>
            <a:ext cy="772800" cx="915899"/>
          </a:xfrm>
          <a:prstGeom prst="straightConnector1">
            <a:avLst/>
          </a:prstGeom>
          <a:noFill/>
          <a:ln w="19050" cap="flat">
            <a:solidFill>
              <a:srgbClr val="0000FF"/>
            </a:solidFill>
            <a:prstDash val="solid"/>
            <a:round/>
            <a:headEnd w="med" len="med" type="none"/>
            <a:tailEnd w="lg" len="lg" type="triangle"/>
          </a:ln>
        </p:spPr>
      </p:cxnSp>
      <p:cxnSp>
        <p:nvCxnSpPr>
          <p:cNvPr id="549" name="Shape 549"/>
          <p:cNvCxnSpPr/>
          <p:nvPr/>
        </p:nvCxnSpPr>
        <p:spPr>
          <a:xfrm flipH="1">
            <a:off y="1957850" x="4592649"/>
            <a:ext cy="606000" cx="218998"/>
          </a:xfrm>
          <a:prstGeom prst="straightConnector1">
            <a:avLst/>
          </a:prstGeom>
          <a:noFill/>
          <a:ln w="19050" cap="flat">
            <a:solidFill>
              <a:srgbClr val="0000FF"/>
            </a:solidFill>
            <a:prstDash val="solid"/>
            <a:round/>
            <a:headEnd w="med" len="med" type="none"/>
            <a:tailEnd w="lg" len="lg" type="triangle"/>
          </a:ln>
        </p:spPr>
      </p:cxnSp>
      <p:sp>
        <p:nvSpPr>
          <p:cNvPr id="550" name="Shape 550"/>
          <p:cNvSpPr txBox="1"/>
          <p:nvPr/>
        </p:nvSpPr>
        <p:spPr>
          <a:xfrm>
            <a:off y="1562900" x="4536075"/>
            <a:ext cy="743398" cx="629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ハブ</a:t>
            </a:r>
          </a:p>
        </p:txBody>
      </p:sp>
      <p:sp>
        <p:nvSpPr>
          <p:cNvPr id="551" name="Shape 55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5" name="Shape 555"/>
        <p:cNvGrpSpPr/>
        <p:nvPr/>
      </p:nvGrpSpPr>
      <p:grpSpPr>
        <a:xfrm>
          <a:off y="0" x="0"/>
          <a:ext cy="0" cx="0"/>
          <a:chOff y="0" x="0"/>
          <a:chExt cy="0" cx="0"/>
        </a:xfrm>
      </p:grpSpPr>
      <p:sp>
        <p:nvSpPr>
          <p:cNvPr id="556" name="Shape 55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修正版BAモデル</a:t>
            </a:r>
          </a:p>
        </p:txBody>
      </p:sp>
      <p:sp>
        <p:nvSpPr>
          <p:cNvPr id="557" name="Shape 557"/>
          <p:cNvSpPr txBox="1"/>
          <p:nvPr/>
        </p:nvSpPr>
        <p:spPr>
          <a:xfrm>
            <a:off y="1942525" x="79297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558" name="Shape 558"/>
          <p:cNvSpPr txBox="1"/>
          <p:nvPr/>
        </p:nvSpPr>
        <p:spPr>
          <a:xfrm>
            <a:off y="1863225" x="76635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修正版BAモデルは特徴量などを解析しやすいようにBAモデルに</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修正を加えたものである</a:t>
            </a:r>
          </a:p>
        </p:txBody>
      </p:sp>
      <p:sp>
        <p:nvSpPr>
          <p:cNvPr id="559" name="Shape 559"/>
          <p:cNvSpPr txBox="1"/>
          <p:nvPr/>
        </p:nvSpPr>
        <p:spPr>
          <a:xfrm>
            <a:off y="2986400" x="79297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560" name="Shape 560"/>
          <p:cNvSpPr txBox="1"/>
          <p:nvPr/>
        </p:nvSpPr>
        <p:spPr>
          <a:xfrm>
            <a:off y="3831225" x="77272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生成されるネットワークは木構造となる</a:t>
            </a:r>
          </a:p>
        </p:txBody>
      </p:sp>
      <p:sp>
        <p:nvSpPr>
          <p:cNvPr id="561" name="Shape 561"/>
          <p:cNvSpPr txBox="1"/>
          <p:nvPr/>
        </p:nvSpPr>
        <p:spPr>
          <a:xfrm>
            <a:off y="2910350" x="840650"/>
            <a:ext cy="743398" cx="68139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BAモデルで初期頂点を１つで追加する枝の数を1つにして作成</a:t>
            </a:r>
          </a:p>
        </p:txBody>
      </p:sp>
      <p:sp>
        <p:nvSpPr>
          <p:cNvPr id="562" name="Shape 562"/>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6" name="Shape 566"/>
        <p:cNvGrpSpPr/>
        <p:nvPr/>
      </p:nvGrpSpPr>
      <p:grpSpPr>
        <a:xfrm>
          <a:off y="0" x="0"/>
          <a:ext cy="0" cx="0"/>
          <a:chOff y="0" x="0"/>
          <a:chExt cy="0" cx="0"/>
        </a:xfrm>
      </p:grpSpPr>
      <p:sp>
        <p:nvSpPr>
          <p:cNvPr id="567" name="Shape 567"/>
          <p:cNvSpPr txBox="1"/>
          <p:nvPr/>
        </p:nvSpPr>
        <p:spPr>
          <a:xfrm>
            <a:off y="2127750" x="190297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3600" lang="ja" i="0">
                <a:solidFill>
                  <a:srgbClr val="FF0000"/>
                </a:solidFill>
                <a:latin typeface="Verdana"/>
                <a:ea typeface="Verdana"/>
                <a:cs typeface="Verdana"/>
                <a:sym typeface="Verdana"/>
                <a:rtl val="0"/>
              </a:rPr>
              <a:t>5.伝搬速度限定モデル</a:t>
            </a:r>
          </a:p>
        </p:txBody>
      </p:sp>
      <p:sp>
        <p:nvSpPr>
          <p:cNvPr id="568" name="Shape 568"/>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2" name="Shape 572"/>
        <p:cNvGrpSpPr/>
        <p:nvPr/>
      </p:nvGrpSpPr>
      <p:grpSpPr>
        <a:xfrm>
          <a:off y="0" x="0"/>
          <a:ext cy="0" cx="0"/>
          <a:chOff y="0" x="0"/>
          <a:chExt cy="0" cx="0"/>
        </a:xfrm>
      </p:grpSpPr>
      <p:sp>
        <p:nvSpPr>
          <p:cNvPr id="573" name="Shape 573"/>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伝搬速度限定モデルにおける情報伝搬</a:t>
            </a:r>
          </a:p>
        </p:txBody>
      </p:sp>
      <p:sp>
        <p:nvSpPr>
          <p:cNvPr id="574" name="Shape 574"/>
          <p:cNvSpPr txBox="1"/>
          <p:nvPr/>
        </p:nvSpPr>
        <p:spPr>
          <a:xfrm>
            <a:off y="1953975" x="55512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ソースノード : 情報を保持している頂点，隣接点をターゲットとして</a:t>
            </a:r>
          </a:p>
          <a:p>
            <a:pPr algn="l" rtl="0" lvl="0" marR="0" indent="457200" marL="91440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　情</a:t>
            </a:r>
            <a:r>
              <a:rPr strike="noStrike" u="none" b="0" cap="none" baseline="0" sz="1800" lang="ja" i="0">
                <a:solidFill>
                  <a:srgbClr val="000000"/>
                </a:solidFill>
                <a:latin typeface="Verdana"/>
                <a:ea typeface="Verdana"/>
                <a:cs typeface="Verdana"/>
                <a:sym typeface="Verdana"/>
                <a:rtl val="0"/>
              </a:rPr>
              <a:t>報の伝搬ができる，情報源ともいう </a:t>
            </a:r>
          </a:p>
        </p:txBody>
      </p:sp>
      <p:sp>
        <p:nvSpPr>
          <p:cNvPr id="575" name="Shape 575"/>
          <p:cNvSpPr txBox="1"/>
          <p:nvPr/>
        </p:nvSpPr>
        <p:spPr>
          <a:xfrm>
            <a:off y="3272275" x="555125"/>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ターゲットノード：ソースノードからターゲットとして選択された頂点</a:t>
            </a:r>
          </a:p>
        </p:txBody>
      </p:sp>
      <p:sp>
        <p:nvSpPr>
          <p:cNvPr id="576" name="Shape 57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0" name="Shape 580"/>
        <p:cNvGrpSpPr/>
        <p:nvPr/>
      </p:nvGrpSpPr>
      <p:grpSpPr>
        <a:xfrm>
          <a:off y="0" x="0"/>
          <a:ext cy="0" cx="0"/>
          <a:chOff y="0" x="0"/>
          <a:chExt cy="0" cx="0"/>
        </a:xfrm>
      </p:grpSpPr>
      <p:sp>
        <p:nvSpPr>
          <p:cNvPr id="581" name="Shape 581"/>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伝搬速度限定モデルにおける情報伝搬</a:t>
            </a:r>
          </a:p>
        </p:txBody>
      </p:sp>
      <p:sp>
        <p:nvSpPr>
          <p:cNvPr id="582" name="Shape 582"/>
          <p:cNvSpPr txBox="1"/>
          <p:nvPr/>
        </p:nvSpPr>
        <p:spPr>
          <a:xfrm>
            <a:off y="1427175" x="872275"/>
            <a:ext cy="3039000" cx="7611300"/>
          </a:xfrm>
          <a:prstGeom prst="rect">
            <a:avLst/>
          </a:prstGeom>
          <a:noFill/>
          <a:ln w="9525" cap="flat">
            <a:solidFill>
              <a:schemeClr val="accent1"/>
            </a:solidFill>
            <a:prstDash val="solid"/>
            <a:round/>
            <a:headEnd w="med" len="med" type="none"/>
            <a:tailEnd w="med" len="med" type="none"/>
          </a:ln>
        </p:spPr>
        <p:txBody>
          <a:bodyPr bIns="91425" rIns="91425" lIns="91425" tIns="91425" anchor="t" anchorCtr="0">
            <a:noAutofit/>
          </a:bodyPr>
          <a:lstStyle/>
          <a:p>
            <a:pPr algn="ctr"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定義</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ソースノードは単位時間に１つの隣接頂点のみ伝搬先(ターゲットノード)として選択できる</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情報を受け取った頂点は新たなソースノードとなる</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ソースノードは隣接点の次数のみわかる(既に情報を保持しているかどうかは不明)</a:t>
            </a:r>
          </a:p>
        </p:txBody>
      </p:sp>
      <p:sp>
        <p:nvSpPr>
          <p:cNvPr id="583" name="Shape 58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7" name="Shape 587"/>
        <p:cNvGrpSpPr/>
        <p:nvPr/>
      </p:nvGrpSpPr>
      <p:grpSpPr>
        <a:xfrm>
          <a:off y="0" x="0"/>
          <a:ext cy="0" cx="0"/>
          <a:chOff y="0" x="0"/>
          <a:chExt cy="0" cx="0"/>
        </a:xfrm>
      </p:grpSpPr>
      <p:sp>
        <p:nvSpPr>
          <p:cNvPr id="588" name="Shape 58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伝搬速度限定モデルにおける情報伝搬</a:t>
            </a:r>
          </a:p>
        </p:txBody>
      </p:sp>
      <p:sp>
        <p:nvSpPr>
          <p:cNvPr id="589" name="Shape 589"/>
          <p:cNvSpPr txBox="1"/>
          <p:nvPr/>
        </p:nvSpPr>
        <p:spPr>
          <a:xfrm>
            <a:off y="1427175" x="872275"/>
            <a:ext cy="3039000" cx="7611300"/>
          </a:xfrm>
          <a:prstGeom prst="rect">
            <a:avLst/>
          </a:prstGeom>
          <a:noFill/>
          <a:ln w="9525" cap="flat">
            <a:solidFill>
              <a:schemeClr val="accent1"/>
            </a:solidFill>
            <a:prstDash val="solid"/>
            <a:round/>
            <a:headEnd w="med" len="med" type="none"/>
            <a:tailEnd w="med" len="med" type="none"/>
          </a:ln>
        </p:spPr>
        <p:txBody>
          <a:bodyPr bIns="91425" rIns="91425" lIns="91425" tIns="91425" anchor="t" anchorCtr="0">
            <a:noAutofit/>
          </a:bodyPr>
          <a:lstStyle/>
          <a:p>
            <a:pPr algn="ctr"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本演習で用いたモデル</a:t>
            </a: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初期状態でのソースノードは１つ</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ソースノードは単位時間に１つの隣接頂点のみ伝搬先(ターゲットノード)として選択できる</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情報を受け取った頂点は新たなソースノードとなる</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a:p>
            <a:pPr algn="l" rtl="0" lvl="0" marR="0" indent="-342900" marL="457200">
              <a:lnSpc>
                <a:spcPct val="100000"/>
              </a:lnSpc>
              <a:spcBef>
                <a:spcPts val="0"/>
              </a:spcBef>
              <a:spcAft>
                <a:spcPts val="0"/>
              </a:spcAft>
              <a:buClr>
                <a:srgbClr val="000000"/>
              </a:buClr>
              <a:buSzPct val="100000"/>
              <a:buFont typeface="Verdana"/>
              <a:buChar char="●"/>
            </a:pPr>
            <a:r>
              <a:rPr strike="noStrike" u="none" b="0" cap="none" baseline="0" sz="1800" lang="ja" i="0">
                <a:solidFill>
                  <a:srgbClr val="000000"/>
                </a:solidFill>
                <a:latin typeface="Verdana"/>
                <a:ea typeface="Verdana"/>
                <a:cs typeface="Verdana"/>
                <a:sym typeface="Verdana"/>
                <a:rtl val="0"/>
              </a:rPr>
              <a:t>ソースノードは隣接点の次数のみわかる(既に情報を保持しているかどうかは不明)</a:t>
            </a:r>
          </a:p>
        </p:txBody>
      </p:sp>
      <p:sp>
        <p:nvSpPr>
          <p:cNvPr id="590" name="Shape 590"/>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4" name="Shape 594"/>
        <p:cNvGrpSpPr/>
        <p:nvPr/>
      </p:nvGrpSpPr>
      <p:grpSpPr>
        <a:xfrm>
          <a:off y="0" x="0"/>
          <a:ext cy="0" cx="0"/>
          <a:chOff y="0" x="0"/>
          <a:chExt cy="0" cx="0"/>
        </a:xfrm>
      </p:grpSpPr>
      <p:sp>
        <p:nvSpPr>
          <p:cNvPr id="595" name="Shape 595"/>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ターゲットの選択方法</a:t>
            </a:r>
          </a:p>
        </p:txBody>
      </p:sp>
      <p:sp>
        <p:nvSpPr>
          <p:cNvPr id="596" name="Shape 596"/>
          <p:cNvSpPr txBox="1"/>
          <p:nvPr/>
        </p:nvSpPr>
        <p:spPr>
          <a:xfrm>
            <a:off y="1377400" x="109425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本演習の計算機実験に用いたターゲット選択方法</a:t>
            </a:r>
          </a:p>
        </p:txBody>
      </p:sp>
      <p:sp>
        <p:nvSpPr>
          <p:cNvPr id="597" name="Shape 597"/>
          <p:cNvSpPr txBox="1"/>
          <p:nvPr/>
        </p:nvSpPr>
        <p:spPr>
          <a:xfrm>
            <a:off y="2265400" x="2079525"/>
            <a:ext cy="1949099" cx="4656898"/>
          </a:xfrm>
          <a:prstGeom prst="rect">
            <a:avLst/>
          </a:prstGeom>
          <a:noFill/>
          <a:ln w="9525" cap="flat">
            <a:solidFill>
              <a:srgbClr val="0000FF"/>
            </a:solidFill>
            <a:prstDash val="solid"/>
            <a:round/>
            <a:headEnd w="med" len="med" type="none"/>
            <a:tailEnd w="med" len="med" type="none"/>
          </a:ln>
        </p:spPr>
        <p:txBody>
          <a:bodyPr bIns="91425" rIns="91425" lIns="91425" tIns="91425" anchor="t" anchorCtr="0">
            <a:noAutofit/>
          </a:bodyPr>
          <a:lstStyle/>
          <a:p>
            <a:pPr algn="l" rtl="0" lvl="0" marR="0" indent="-355600" marL="457200">
              <a:lnSpc>
                <a:spcPct val="100000"/>
              </a:lnSpc>
              <a:spcBef>
                <a:spcPts val="0"/>
              </a:spcBef>
              <a:spcAft>
                <a:spcPts val="0"/>
              </a:spcAft>
              <a:buClr>
                <a:srgbClr val="000000"/>
              </a:buClr>
              <a:buSzPct val="100000"/>
              <a:buFont typeface="Arial"/>
              <a:buChar char="●"/>
            </a:pPr>
            <a:r>
              <a:rPr strike="noStrike" u="none" b="0" cap="none" baseline="0" sz="2000" lang="ja" i="0">
                <a:solidFill>
                  <a:srgbClr val="000000"/>
                </a:solidFill>
                <a:latin typeface="Arial"/>
                <a:ea typeface="Arial"/>
                <a:cs typeface="Arial"/>
                <a:sym typeface="Arial"/>
                <a:rtl val="0"/>
              </a:rPr>
              <a:t>一様分布に</a:t>
            </a:r>
            <a:r>
              <a:rPr sz="2000" lang="ja">
                <a:rtl val="0"/>
              </a:rPr>
              <a:t>従い</a:t>
            </a:r>
            <a:r>
              <a:rPr strike="noStrike" u="none" b="0" cap="none" baseline="0" sz="2000" lang="ja" i="0">
                <a:solidFill>
                  <a:srgbClr val="000000"/>
                </a:solidFill>
                <a:latin typeface="Arial"/>
                <a:ea typeface="Arial"/>
                <a:cs typeface="Arial"/>
                <a:sym typeface="Arial"/>
                <a:rtl val="0"/>
              </a:rPr>
              <a:t>乱択</a:t>
            </a:r>
          </a:p>
          <a:p>
            <a:pPr algn="l" rtl="0" lvl="0" marR="0" indent="0" marL="0">
              <a:lnSpc>
                <a:spcPct val="100000"/>
              </a:lnSpc>
              <a:spcBef>
                <a:spcPts val="0"/>
              </a:spcBef>
              <a:spcAft>
                <a:spcPts val="0"/>
              </a:spcAft>
              <a:buClr>
                <a:srgbClr val="000000"/>
              </a:buClr>
              <a:buFont typeface="Arial"/>
              <a:buNone/>
            </a:pPr>
            <a:r>
              <a:t/>
            </a:r>
            <a:endParaRPr strike="noStrike" u="none" b="0" cap="none" baseline="0" sz="2000" i="0">
              <a:solidFill>
                <a:srgbClr val="000000"/>
              </a:solidFill>
              <a:latin typeface="Arial"/>
              <a:ea typeface="Arial"/>
              <a:cs typeface="Arial"/>
              <a:sym typeface="Arial"/>
              <a:rtl val="0"/>
            </a:endParaRPr>
          </a:p>
          <a:p>
            <a:pPr algn="l" rtl="0" lvl="0" marR="0" indent="-355600" marL="457200">
              <a:lnSpc>
                <a:spcPct val="100000"/>
              </a:lnSpc>
              <a:spcBef>
                <a:spcPts val="0"/>
              </a:spcBef>
              <a:spcAft>
                <a:spcPts val="0"/>
              </a:spcAft>
              <a:buClr>
                <a:srgbClr val="000000"/>
              </a:buClr>
              <a:buSzPct val="100000"/>
              <a:buFont typeface="Arial"/>
              <a:buChar char="●"/>
            </a:pPr>
            <a:r>
              <a:rPr strike="noStrike" u="none" b="0" cap="none" baseline="0" sz="2000" lang="ja" i="0">
                <a:solidFill>
                  <a:srgbClr val="000000"/>
                </a:solidFill>
                <a:latin typeface="Arial"/>
                <a:ea typeface="Arial"/>
                <a:cs typeface="Arial"/>
                <a:sym typeface="Arial"/>
                <a:rtl val="0"/>
              </a:rPr>
              <a:t>次数の小さいものを優先的に乱択</a:t>
            </a:r>
          </a:p>
          <a:p>
            <a:pPr algn="l" rtl="0" lvl="0" marR="0" indent="0" marL="0">
              <a:lnSpc>
                <a:spcPct val="100000"/>
              </a:lnSpc>
              <a:spcBef>
                <a:spcPts val="0"/>
              </a:spcBef>
              <a:spcAft>
                <a:spcPts val="0"/>
              </a:spcAft>
              <a:buClr>
                <a:srgbClr val="000000"/>
              </a:buClr>
              <a:buFont typeface="Arial"/>
              <a:buNone/>
            </a:pPr>
            <a:r>
              <a:t/>
            </a:r>
            <a:endParaRPr strike="noStrike" u="none" b="0" cap="none" baseline="0" sz="2000" i="0">
              <a:solidFill>
                <a:srgbClr val="000000"/>
              </a:solidFill>
              <a:latin typeface="Arial"/>
              <a:ea typeface="Arial"/>
              <a:cs typeface="Arial"/>
              <a:sym typeface="Arial"/>
              <a:rtl val="0"/>
            </a:endParaRPr>
          </a:p>
          <a:p>
            <a:pPr algn="l" rtl="0" lvl="0" marR="0" indent="-355600" marL="457200">
              <a:lnSpc>
                <a:spcPct val="100000"/>
              </a:lnSpc>
              <a:spcBef>
                <a:spcPts val="0"/>
              </a:spcBef>
              <a:spcAft>
                <a:spcPts val="0"/>
              </a:spcAft>
              <a:buClr>
                <a:srgbClr val="000000"/>
              </a:buClr>
              <a:buSzPct val="100000"/>
              <a:buFont typeface="Arial"/>
              <a:buChar char="●"/>
            </a:pPr>
            <a:r>
              <a:rPr strike="noStrike" u="none" b="0" cap="none" baseline="0" sz="2000" lang="ja" i="0">
                <a:solidFill>
                  <a:srgbClr val="000000"/>
                </a:solidFill>
                <a:latin typeface="Arial"/>
                <a:ea typeface="Arial"/>
                <a:cs typeface="Arial"/>
                <a:sym typeface="Arial"/>
                <a:rtl val="0"/>
              </a:rPr>
              <a:t>次数の大きなものを優先的に乱択</a:t>
            </a:r>
          </a:p>
        </p:txBody>
      </p:sp>
      <p:sp>
        <p:nvSpPr>
          <p:cNvPr id="598" name="Shape 598"/>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2" name="Shape 602"/>
        <p:cNvGrpSpPr/>
        <p:nvPr/>
      </p:nvGrpSpPr>
      <p:grpSpPr>
        <a:xfrm>
          <a:off y="0" x="0"/>
          <a:ext cy="0" cx="0"/>
          <a:chOff y="0" x="0"/>
          <a:chExt cy="0" cx="0"/>
        </a:xfrm>
      </p:grpSpPr>
      <p:sp>
        <p:nvSpPr>
          <p:cNvPr id="603" name="Shape 603"/>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ターゲットの選択確率</a:t>
            </a:r>
          </a:p>
        </p:txBody>
      </p:sp>
      <p:sp>
        <p:nvSpPr>
          <p:cNvPr id="604" name="Shape 604"/>
          <p:cNvSpPr txBox="1"/>
          <p:nvPr/>
        </p:nvSpPr>
        <p:spPr>
          <a:xfrm>
            <a:off y="1588250" x="1765914"/>
            <a:ext cy="644700" cx="74072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05" name="Shape 605"/>
          <p:cNvSpPr txBox="1"/>
          <p:nvPr/>
        </p:nvSpPr>
        <p:spPr>
          <a:xfrm>
            <a:off y="2221394" x="955775"/>
            <a:ext cy="644700" cx="74072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ソースノードSが，ノードTをターゲットノードとして選ぶ確率は</a:t>
            </a:r>
          </a:p>
        </p:txBody>
      </p:sp>
      <p:sp>
        <p:nvSpPr>
          <p:cNvPr id="606" name="Shape 606"/>
          <p:cNvSpPr txBox="1"/>
          <p:nvPr/>
        </p:nvSpPr>
        <p:spPr>
          <a:xfrm>
            <a:off y="3046400" x="1920215"/>
            <a:ext cy="644700" cx="13245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400" lang="ja" i="0">
                <a:solidFill>
                  <a:srgbClr val="000000"/>
                </a:solidFill>
                <a:latin typeface="Arial"/>
                <a:ea typeface="Arial"/>
                <a:cs typeface="Arial"/>
                <a:sym typeface="Arial"/>
                <a:rtl val="0"/>
              </a:rPr>
              <a:t>q(T;S) = </a:t>
            </a:r>
          </a:p>
        </p:txBody>
      </p:sp>
      <p:sp>
        <p:nvSpPr>
          <p:cNvPr id="607" name="Shape 607"/>
          <p:cNvSpPr txBox="1"/>
          <p:nvPr/>
        </p:nvSpPr>
        <p:spPr>
          <a:xfrm>
            <a:off y="2713666" x="3810628"/>
            <a:ext cy="644700" cx="74072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200" lang="ja" i="0">
                <a:solidFill>
                  <a:srgbClr val="000000"/>
                </a:solidFill>
                <a:latin typeface="Arial"/>
                <a:ea typeface="Arial"/>
                <a:cs typeface="Arial"/>
                <a:sym typeface="Arial"/>
                <a:rtl val="0"/>
              </a:rPr>
              <a:t>Tの重み</a:t>
            </a:r>
          </a:p>
        </p:txBody>
      </p:sp>
      <p:sp>
        <p:nvSpPr>
          <p:cNvPr id="608" name="Shape 608"/>
          <p:cNvSpPr txBox="1"/>
          <p:nvPr/>
        </p:nvSpPr>
        <p:spPr>
          <a:xfrm>
            <a:off y="3295828" x="3086300"/>
            <a:ext cy="644700" cx="3454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200" lang="ja" i="0">
                <a:solidFill>
                  <a:srgbClr val="000000"/>
                </a:solidFill>
                <a:latin typeface="Arial"/>
                <a:ea typeface="Arial"/>
                <a:cs typeface="Arial"/>
                <a:sym typeface="Arial"/>
                <a:rtl val="0"/>
              </a:rPr>
              <a:t>Sの隣接点の重みの総和</a:t>
            </a:r>
          </a:p>
        </p:txBody>
      </p:sp>
      <p:cxnSp>
        <p:nvCxnSpPr>
          <p:cNvPr id="609" name="Shape 609"/>
          <p:cNvCxnSpPr/>
          <p:nvPr/>
        </p:nvCxnSpPr>
        <p:spPr>
          <a:xfrm rot="10800000" flipH="1">
            <a:off y="3236009" x="3196346"/>
            <a:ext cy="9599" cx="2919300"/>
          </a:xfrm>
          <a:prstGeom prst="straightConnector1">
            <a:avLst/>
          </a:prstGeom>
          <a:noFill/>
          <a:ln w="28575" cap="flat">
            <a:solidFill>
              <a:srgbClr val="000000"/>
            </a:solidFill>
            <a:prstDash val="solid"/>
            <a:round/>
            <a:headEnd w="med" len="med" type="none"/>
            <a:tailEnd w="med" len="med" type="none"/>
          </a:ln>
        </p:spPr>
      </p:cxnSp>
      <p:sp>
        <p:nvSpPr>
          <p:cNvPr id="610" name="Shape 610"/>
          <p:cNvSpPr txBox="1"/>
          <p:nvPr/>
        </p:nvSpPr>
        <p:spPr>
          <a:xfrm>
            <a:off y="3046400" x="6176816"/>
            <a:ext cy="644700" cx="74072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400" lang="ja" i="0">
                <a:solidFill>
                  <a:srgbClr val="000000"/>
                </a:solidFill>
                <a:latin typeface="Arial"/>
                <a:ea typeface="Arial"/>
                <a:cs typeface="Arial"/>
                <a:sym typeface="Arial"/>
                <a:rtl val="0"/>
              </a:rPr>
              <a:t>となる</a:t>
            </a:r>
          </a:p>
        </p:txBody>
      </p:sp>
      <p:sp>
        <p:nvSpPr>
          <p:cNvPr id="611" name="Shape 61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5" name="Shape 615"/>
        <p:cNvGrpSpPr/>
        <p:nvPr/>
      </p:nvGrpSpPr>
      <p:grpSpPr>
        <a:xfrm>
          <a:off y="0" x="0"/>
          <a:ext cy="0" cx="0"/>
          <a:chOff y="0" x="0"/>
          <a:chExt cy="0" cx="0"/>
        </a:xfrm>
      </p:grpSpPr>
      <p:sp>
        <p:nvSpPr>
          <p:cNvPr id="616" name="Shape 61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ターゲットの重み</a:t>
            </a:r>
          </a:p>
        </p:txBody>
      </p:sp>
      <p:sp>
        <p:nvSpPr>
          <p:cNvPr id="617" name="Shape 617"/>
          <p:cNvSpPr txBox="1"/>
          <p:nvPr/>
        </p:nvSpPr>
        <p:spPr>
          <a:xfrm>
            <a:off y="1236925" x="4342625"/>
            <a:ext cy="726600" cx="5922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200" lang="ja" i="0">
                <a:solidFill>
                  <a:srgbClr val="000000"/>
                </a:solidFill>
                <a:latin typeface="Verdana"/>
                <a:ea typeface="Verdana"/>
                <a:cs typeface="Verdana"/>
                <a:sym typeface="Verdana"/>
                <a:rtl val="0"/>
              </a:rPr>
              <a:t>ソースノードSが，ノードTをターゲットノードとして選ぶ確率は</a:t>
            </a:r>
          </a:p>
        </p:txBody>
      </p:sp>
      <p:sp>
        <p:nvSpPr>
          <p:cNvPr id="618" name="Shape 618"/>
          <p:cNvSpPr txBox="1"/>
          <p:nvPr/>
        </p:nvSpPr>
        <p:spPr>
          <a:xfrm>
            <a:off y="1963316" x="4468571"/>
            <a:ext cy="726600" cx="1058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q(T;S) = </a:t>
            </a:r>
          </a:p>
        </p:txBody>
      </p:sp>
      <p:sp>
        <p:nvSpPr>
          <p:cNvPr id="619" name="Shape 619"/>
          <p:cNvSpPr txBox="1"/>
          <p:nvPr/>
        </p:nvSpPr>
        <p:spPr>
          <a:xfrm>
            <a:off y="1760124" x="5980135"/>
            <a:ext cy="726600" cx="5922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200" lang="ja" i="0">
                <a:solidFill>
                  <a:srgbClr val="000000"/>
                </a:solidFill>
                <a:latin typeface="Arial"/>
                <a:ea typeface="Arial"/>
                <a:cs typeface="Arial"/>
                <a:sym typeface="Arial"/>
                <a:rtl val="0"/>
              </a:rPr>
              <a:t>Tの重み</a:t>
            </a:r>
          </a:p>
        </p:txBody>
      </p:sp>
      <p:sp>
        <p:nvSpPr>
          <p:cNvPr id="620" name="Shape 620"/>
          <p:cNvSpPr txBox="1"/>
          <p:nvPr/>
        </p:nvSpPr>
        <p:spPr>
          <a:xfrm>
            <a:off y="2244365" x="5400967"/>
            <a:ext cy="726600" cx="27623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200" lang="ja" i="0">
                <a:solidFill>
                  <a:srgbClr val="000000"/>
                </a:solidFill>
                <a:latin typeface="Arial"/>
                <a:ea typeface="Arial"/>
                <a:cs typeface="Arial"/>
                <a:sym typeface="Arial"/>
                <a:rtl val="0"/>
              </a:rPr>
              <a:t>Sの隣接点の重みの総和</a:t>
            </a:r>
          </a:p>
        </p:txBody>
      </p:sp>
      <p:cxnSp>
        <p:nvCxnSpPr>
          <p:cNvPr id="621" name="Shape 621"/>
          <p:cNvCxnSpPr/>
          <p:nvPr/>
        </p:nvCxnSpPr>
        <p:spPr>
          <a:xfrm rot="10800000" flipH="1">
            <a:off y="2176978" x="5488957"/>
            <a:ext cy="10799" cx="2333998"/>
          </a:xfrm>
          <a:prstGeom prst="straightConnector1">
            <a:avLst/>
          </a:prstGeom>
          <a:noFill/>
          <a:ln w="28575" cap="flat">
            <a:solidFill>
              <a:srgbClr val="000000"/>
            </a:solidFill>
            <a:prstDash val="solid"/>
            <a:round/>
            <a:headEnd w="med" len="med" type="none"/>
            <a:tailEnd w="med" len="med" type="none"/>
          </a:ln>
        </p:spPr>
      </p:cxnSp>
      <p:sp>
        <p:nvSpPr>
          <p:cNvPr id="622" name="Shape 622"/>
          <p:cNvSpPr txBox="1"/>
          <p:nvPr/>
        </p:nvSpPr>
        <p:spPr>
          <a:xfrm>
            <a:off y="1644475" x="646600"/>
            <a:ext cy="944398" cx="28527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ターゲットTの重みは</a:t>
            </a:r>
          </a:p>
        </p:txBody>
      </p:sp>
      <p:sp>
        <p:nvSpPr>
          <p:cNvPr id="623" name="Shape 623"/>
          <p:cNvSpPr txBox="1"/>
          <p:nvPr/>
        </p:nvSpPr>
        <p:spPr>
          <a:xfrm>
            <a:off y="2586025" x="457200"/>
            <a:ext cy="1644298" cx="4061400"/>
          </a:xfrm>
          <a:prstGeom prst="rect">
            <a:avLst/>
          </a:prstGeom>
          <a:noFill/>
          <a:ln>
            <a:noFill/>
          </a:ln>
        </p:spPr>
        <p:txBody>
          <a:bodyPr bIns="91425" rIns="91425" lIns="91425" tIns="91425" anchor="t" anchorCtr="0">
            <a:noAutofit/>
          </a:bodyPr>
          <a:lstStyle/>
          <a:p>
            <a:pPr algn="l" rtl="0" lvl="0" marR="0" indent="-330200" marL="457200">
              <a:lnSpc>
                <a:spcPct val="100000"/>
              </a:lnSpc>
              <a:spcBef>
                <a:spcPts val="0"/>
              </a:spcBef>
              <a:spcAft>
                <a:spcPts val="0"/>
              </a:spcAft>
              <a:buClr>
                <a:srgbClr val="000000"/>
              </a:buClr>
              <a:buSzPct val="100000"/>
              <a:buFont typeface="Verdana"/>
              <a:buChar char="●"/>
            </a:pPr>
            <a:r>
              <a:rPr sz="1600" lang="ja">
                <a:latin typeface="Verdana"/>
                <a:ea typeface="Verdana"/>
                <a:cs typeface="Verdana"/>
                <a:sym typeface="Verdana"/>
              </a:rPr>
              <a:t>一様分布に従い乱択</a:t>
            </a:r>
            <a:r>
              <a:rPr strike="noStrike" u="none" b="0" cap="none" baseline="0" sz="1600" lang="ja" i="0">
                <a:solidFill>
                  <a:srgbClr val="000000"/>
                </a:solidFill>
                <a:latin typeface="Verdana"/>
                <a:ea typeface="Verdana"/>
                <a:cs typeface="Verdana"/>
                <a:sym typeface="Verdana"/>
                <a:rtl val="0"/>
              </a:rPr>
              <a:t>の場合</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600" lang="ja" i="0">
                <a:solidFill>
                  <a:srgbClr val="000000"/>
                </a:solidFill>
                <a:latin typeface="Verdana"/>
                <a:ea typeface="Verdana"/>
                <a:cs typeface="Verdana"/>
                <a:sym typeface="Verdana"/>
                <a:rtl val="0"/>
              </a:rPr>
              <a:t>	重みは1となる</a:t>
            </a:r>
          </a:p>
          <a:p>
            <a:pPr algn="l" rtl="0" lvl="0" marR="0" indent="-330200" marL="457200">
              <a:lnSpc>
                <a:spcPct val="100000"/>
              </a:lnSpc>
              <a:spcBef>
                <a:spcPts val="0"/>
              </a:spcBef>
              <a:spcAft>
                <a:spcPts val="0"/>
              </a:spcAft>
              <a:buClr>
                <a:srgbClr val="000000"/>
              </a:buClr>
              <a:buSzPct val="100000"/>
              <a:buFont typeface="Verdana"/>
              <a:buChar char="●"/>
            </a:pPr>
            <a:r>
              <a:rPr strike="noStrike" u="none" b="0" cap="none" baseline="0" sz="1600" lang="ja" i="0">
                <a:solidFill>
                  <a:srgbClr val="000000"/>
                </a:solidFill>
                <a:latin typeface="Verdana"/>
                <a:ea typeface="Verdana"/>
                <a:cs typeface="Verdana"/>
                <a:sym typeface="Verdana"/>
                <a:rtl val="0"/>
              </a:rPr>
              <a:t>次数が小さいものを優先した場合</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600" lang="ja" i="0">
                <a:solidFill>
                  <a:srgbClr val="000000"/>
                </a:solidFill>
                <a:latin typeface="Verdana"/>
                <a:ea typeface="Verdana"/>
                <a:cs typeface="Verdana"/>
                <a:sym typeface="Verdana"/>
                <a:rtl val="0"/>
              </a:rPr>
              <a:t>	重みは次数の逆数となる</a:t>
            </a:r>
          </a:p>
          <a:p>
            <a:pPr algn="l" rtl="0" lvl="0" marR="0" indent="-330200" marL="457200">
              <a:lnSpc>
                <a:spcPct val="100000"/>
              </a:lnSpc>
              <a:spcBef>
                <a:spcPts val="0"/>
              </a:spcBef>
              <a:spcAft>
                <a:spcPts val="0"/>
              </a:spcAft>
              <a:buClr>
                <a:srgbClr val="000000"/>
              </a:buClr>
              <a:buSzPct val="100000"/>
              <a:buFont typeface="Verdana"/>
              <a:buChar char="●"/>
            </a:pPr>
            <a:r>
              <a:rPr strike="noStrike" u="none" b="0" cap="none" baseline="0" sz="1600" lang="ja" i="0">
                <a:solidFill>
                  <a:srgbClr val="000000"/>
                </a:solidFill>
                <a:latin typeface="Verdana"/>
                <a:ea typeface="Verdana"/>
                <a:cs typeface="Verdana"/>
                <a:sym typeface="Verdana"/>
                <a:rtl val="0"/>
              </a:rPr>
              <a:t>次数が大きいものを優先した場合	</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600" lang="ja" i="0">
                <a:solidFill>
                  <a:srgbClr val="000000"/>
                </a:solidFill>
                <a:latin typeface="Verdana"/>
                <a:ea typeface="Verdana"/>
                <a:cs typeface="Verdana"/>
                <a:sym typeface="Verdana"/>
                <a:rtl val="0"/>
              </a:rPr>
              <a:t>	重みは次数となる</a:t>
            </a:r>
          </a:p>
        </p:txBody>
      </p:sp>
      <p:sp>
        <p:nvSpPr>
          <p:cNvPr id="624" name="Shape 624"/>
          <p:cNvSpPr/>
          <p:nvPr/>
        </p:nvSpPr>
        <p:spPr>
          <a:xfrm>
            <a:off y="1272050" x="4181175"/>
            <a:ext cy="1482300" cx="4845000"/>
          </a:xfrm>
          <a:prstGeom prst="rect">
            <a:avLst/>
          </a:prstGeom>
          <a:noFill/>
          <a:ln w="19050" cap="flat">
            <a:solidFill>
              <a:srgbClr val="FF0000"/>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25" name="Shape 62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y="0" x="0"/>
          <a:ext cy="0" cx="0"/>
          <a:chOff y="0" x="0"/>
          <a:chExt cy="0" cx="0"/>
        </a:xfrm>
      </p:grpSpPr>
      <p:sp>
        <p:nvSpPr>
          <p:cNvPr id="61" name="Shape 61"/>
          <p:cNvSpPr/>
          <p:nvPr/>
        </p:nvSpPr>
        <p:spPr>
          <a:xfrm>
            <a:off y="2174675" x="4532625"/>
            <a:ext cy="2626799" cx="4557000"/>
          </a:xfrm>
          <a:prstGeom prst="roundRect">
            <a:avLst>
              <a:gd fmla="val 16667" name="adj"/>
            </a:avLst>
          </a:prstGeom>
          <a:noFill/>
          <a:ln w="19050" cap="flat">
            <a:solidFill>
              <a:srgbClr val="FF0000"/>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2" name="Shape 62"/>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ネットワークとは</a:t>
            </a:r>
          </a:p>
        </p:txBody>
      </p:sp>
      <p:sp>
        <p:nvSpPr>
          <p:cNvPr id="63" name="Shape 63"/>
          <p:cNvSpPr/>
          <p:nvPr/>
        </p:nvSpPr>
        <p:spPr>
          <a:xfrm>
            <a:off y="3008675" x="14269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4" name="Shape 64"/>
          <p:cNvSpPr/>
          <p:nvPr/>
        </p:nvSpPr>
        <p:spPr>
          <a:xfrm>
            <a:off y="2322900"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5" name="Shape 65"/>
          <p:cNvSpPr/>
          <p:nvPr/>
        </p:nvSpPr>
        <p:spPr>
          <a:xfrm>
            <a:off y="3658875"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6" name="Shape 66"/>
          <p:cNvSpPr/>
          <p:nvPr/>
        </p:nvSpPr>
        <p:spPr>
          <a:xfrm>
            <a:off y="3247125" x="28821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7" name="Shape 67"/>
          <p:cNvSpPr/>
          <p:nvPr/>
        </p:nvSpPr>
        <p:spPr>
          <a:xfrm>
            <a:off y="2322900" x="3311025"/>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8" name="Shape 68"/>
          <p:cNvSpPr/>
          <p:nvPr/>
        </p:nvSpPr>
        <p:spPr>
          <a:xfrm>
            <a:off y="3658875" x="38727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69" name="Shape 69"/>
          <p:cNvCxnSpPr>
            <a:stCxn id="64" idx="3"/>
            <a:endCxn id="63" idx="7"/>
          </p:cNvCxnSpPr>
          <p:nvPr/>
        </p:nvCxnSpPr>
        <p:spPr>
          <a:xfrm flipH="1">
            <a:off y="2596633" x="1700765"/>
            <a:ext cy="459000" cx="436800"/>
          </a:xfrm>
          <a:prstGeom prst="straightConnector1">
            <a:avLst/>
          </a:prstGeom>
          <a:noFill/>
          <a:ln w="38100" cap="flat">
            <a:solidFill>
              <a:schemeClr val="dk2"/>
            </a:solidFill>
            <a:prstDash val="solid"/>
            <a:round/>
            <a:headEnd w="med" len="med" type="none"/>
            <a:tailEnd w="med" len="med" type="none"/>
          </a:ln>
        </p:spPr>
      </p:cxnSp>
      <p:cxnSp>
        <p:nvCxnSpPr>
          <p:cNvPr id="70" name="Shape 70"/>
          <p:cNvCxnSpPr>
            <a:stCxn id="64" idx="5"/>
            <a:endCxn id="66" idx="1"/>
          </p:cNvCxnSpPr>
          <p:nvPr/>
        </p:nvCxnSpPr>
        <p:spPr>
          <a:xfrm>
            <a:off y="2596633" x="2364333"/>
            <a:ext cy="697500" cx="564600"/>
          </a:xfrm>
          <a:prstGeom prst="straightConnector1">
            <a:avLst/>
          </a:prstGeom>
          <a:noFill/>
          <a:ln w="38100" cap="flat">
            <a:solidFill>
              <a:schemeClr val="dk2"/>
            </a:solidFill>
            <a:prstDash val="solid"/>
            <a:round/>
            <a:headEnd w="med" len="med" type="none"/>
            <a:tailEnd w="med" len="med" type="none"/>
          </a:ln>
        </p:spPr>
      </p:cxnSp>
      <p:cxnSp>
        <p:nvCxnSpPr>
          <p:cNvPr id="71" name="Shape 71"/>
          <p:cNvCxnSpPr>
            <a:stCxn id="64" idx="4"/>
            <a:endCxn id="65" idx="0"/>
          </p:cNvCxnSpPr>
          <p:nvPr/>
        </p:nvCxnSpPr>
        <p:spPr>
          <a:xfrm>
            <a:off y="2643598" x="2250949"/>
            <a:ext cy="1015200" cx="0"/>
          </a:xfrm>
          <a:prstGeom prst="straightConnector1">
            <a:avLst/>
          </a:prstGeom>
          <a:noFill/>
          <a:ln w="38100" cap="flat">
            <a:solidFill>
              <a:schemeClr val="dk2"/>
            </a:solidFill>
            <a:prstDash val="solid"/>
            <a:round/>
            <a:headEnd w="med" len="med" type="none"/>
            <a:tailEnd w="med" len="med" type="none"/>
          </a:ln>
        </p:spPr>
      </p:cxnSp>
      <p:cxnSp>
        <p:nvCxnSpPr>
          <p:cNvPr id="72" name="Shape 72"/>
          <p:cNvCxnSpPr>
            <a:stCxn id="63" idx="5"/>
            <a:endCxn id="65" idx="1"/>
          </p:cNvCxnSpPr>
          <p:nvPr/>
        </p:nvCxnSpPr>
        <p:spPr>
          <a:xfrm>
            <a:off y="3282408" x="1700633"/>
            <a:ext cy="423300" cx="436800"/>
          </a:xfrm>
          <a:prstGeom prst="straightConnector1">
            <a:avLst/>
          </a:prstGeom>
          <a:noFill/>
          <a:ln w="38100" cap="flat">
            <a:solidFill>
              <a:schemeClr val="dk2"/>
            </a:solidFill>
            <a:prstDash val="solid"/>
            <a:round/>
            <a:headEnd w="med" len="med" type="none"/>
            <a:tailEnd w="med" len="med" type="none"/>
          </a:ln>
        </p:spPr>
      </p:cxnSp>
      <p:cxnSp>
        <p:nvCxnSpPr>
          <p:cNvPr id="73" name="Shape 73"/>
          <p:cNvCxnSpPr>
            <a:stCxn id="67" idx="4"/>
            <a:endCxn id="68" idx="1"/>
          </p:cNvCxnSpPr>
          <p:nvPr/>
        </p:nvCxnSpPr>
        <p:spPr>
          <a:xfrm>
            <a:off y="2643598" x="3471374"/>
            <a:ext cy="1062300" cx="448200"/>
          </a:xfrm>
          <a:prstGeom prst="straightConnector1">
            <a:avLst/>
          </a:prstGeom>
          <a:noFill/>
          <a:ln w="38100" cap="flat">
            <a:solidFill>
              <a:schemeClr val="dk2"/>
            </a:solidFill>
            <a:prstDash val="solid"/>
            <a:round/>
            <a:headEnd w="med" len="med" type="none"/>
            <a:tailEnd w="med" len="med" type="none"/>
          </a:ln>
        </p:spPr>
      </p:cxnSp>
      <p:cxnSp>
        <p:nvCxnSpPr>
          <p:cNvPr id="74" name="Shape 74"/>
          <p:cNvCxnSpPr>
            <a:stCxn id="67" idx="3"/>
            <a:endCxn id="66" idx="0"/>
          </p:cNvCxnSpPr>
          <p:nvPr/>
        </p:nvCxnSpPr>
        <p:spPr>
          <a:xfrm flipH="1">
            <a:off y="2596633" x="3042390"/>
            <a:ext cy="650400" cx="315600"/>
          </a:xfrm>
          <a:prstGeom prst="straightConnector1">
            <a:avLst/>
          </a:prstGeom>
          <a:noFill/>
          <a:ln w="38100" cap="flat">
            <a:solidFill>
              <a:schemeClr val="dk2"/>
            </a:solidFill>
            <a:prstDash val="solid"/>
            <a:round/>
            <a:headEnd w="med" len="med" type="none"/>
            <a:tailEnd w="med" len="med" type="none"/>
          </a:ln>
        </p:spPr>
      </p:cxnSp>
      <p:sp>
        <p:nvSpPr>
          <p:cNvPr id="75" name="Shape 75"/>
          <p:cNvSpPr txBox="1"/>
          <p:nvPr/>
        </p:nvSpPr>
        <p:spPr>
          <a:xfrm>
            <a:off y="2265275" x="6547550"/>
            <a:ext cy="743398" cx="1051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800" lang="ja" i="0">
                <a:solidFill>
                  <a:srgbClr val="000000"/>
                </a:solidFill>
                <a:latin typeface="Arial"/>
                <a:ea typeface="Arial"/>
                <a:cs typeface="Arial"/>
                <a:sym typeface="Arial"/>
                <a:rtl val="0"/>
              </a:rPr>
              <a:t>定義</a:t>
            </a:r>
          </a:p>
        </p:txBody>
      </p:sp>
      <p:sp>
        <p:nvSpPr>
          <p:cNvPr id="76" name="Shape 76"/>
          <p:cNvSpPr txBox="1"/>
          <p:nvPr/>
        </p:nvSpPr>
        <p:spPr>
          <a:xfrm>
            <a:off y="2757975" x="5765750"/>
            <a:ext cy="2122499" cx="1833300"/>
          </a:xfrm>
          <a:prstGeom prst="rect">
            <a:avLst/>
          </a:prstGeom>
          <a:noFill/>
          <a:ln>
            <a:noFill/>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pic>
        <p:nvPicPr>
          <p:cNvPr id="77" name="Shape 77"/>
          <p:cNvPicPr preferRelativeResize="0"/>
          <p:nvPr/>
        </p:nvPicPr>
        <p:blipFill rotWithShape="1">
          <a:blip r:embed="rId3">
            <a:alphaModFix/>
          </a:blip>
          <a:srcRect t="0" b="0" r="0" l="0"/>
          <a:stretch/>
        </p:blipFill>
        <p:spPr>
          <a:xfrm>
            <a:off y="2901300" x="6219825"/>
            <a:ext cy="266699" cx="2466974"/>
          </a:xfrm>
          <a:prstGeom prst="rect">
            <a:avLst/>
          </a:prstGeom>
          <a:noFill/>
          <a:ln>
            <a:noFill/>
          </a:ln>
        </p:spPr>
      </p:pic>
      <p:sp>
        <p:nvSpPr>
          <p:cNvPr id="78" name="Shape 78"/>
          <p:cNvSpPr txBox="1"/>
          <p:nvPr/>
        </p:nvSpPr>
        <p:spPr>
          <a:xfrm>
            <a:off y="2764200" x="4652800"/>
            <a:ext cy="821099" cx="335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頂点の集合 : </a:t>
            </a:r>
          </a:p>
        </p:txBody>
      </p:sp>
      <p:sp>
        <p:nvSpPr>
          <p:cNvPr id="79" name="Shape 79"/>
          <p:cNvSpPr txBox="1"/>
          <p:nvPr/>
        </p:nvSpPr>
        <p:spPr>
          <a:xfrm>
            <a:off y="3282400" x="4652800"/>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枝の集合 : </a:t>
            </a:r>
          </a:p>
        </p:txBody>
      </p:sp>
      <p:pic>
        <p:nvPicPr>
          <p:cNvPr id="80" name="Shape 80"/>
          <p:cNvPicPr preferRelativeResize="0"/>
          <p:nvPr/>
        </p:nvPicPr>
        <p:blipFill rotWithShape="1">
          <a:blip r:embed="rId4">
            <a:alphaModFix/>
          </a:blip>
          <a:srcRect t="0" b="0" r="0" l="0"/>
          <a:stretch/>
        </p:blipFill>
        <p:spPr>
          <a:xfrm>
            <a:off y="3360700" x="6163350"/>
            <a:ext cy="266699" cx="2447925"/>
          </a:xfrm>
          <a:prstGeom prst="rect">
            <a:avLst/>
          </a:prstGeom>
          <a:noFill/>
          <a:ln>
            <a:noFill/>
          </a:ln>
        </p:spPr>
      </p:pic>
      <p:sp>
        <p:nvSpPr>
          <p:cNvPr id="81" name="Shape 81"/>
          <p:cNvSpPr txBox="1"/>
          <p:nvPr/>
        </p:nvSpPr>
        <p:spPr>
          <a:xfrm>
            <a:off y="3658875" x="4652800"/>
            <a:ext cy="857400"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から構成される                    を指す</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枝の表し方</a:t>
            </a:r>
          </a:p>
        </p:txBody>
      </p:sp>
      <p:pic>
        <p:nvPicPr>
          <p:cNvPr id="82" name="Shape 82"/>
          <p:cNvPicPr preferRelativeResize="0"/>
          <p:nvPr/>
        </p:nvPicPr>
        <p:blipFill rotWithShape="1">
          <a:blip r:embed="rId5">
            <a:alphaModFix/>
          </a:blip>
          <a:srcRect t="0" b="0" r="0" l="0"/>
          <a:stretch/>
        </p:blipFill>
        <p:spPr>
          <a:xfrm>
            <a:off y="3756525" x="6547550"/>
            <a:ext cy="285750" cx="1219199"/>
          </a:xfrm>
          <a:prstGeom prst="rect">
            <a:avLst/>
          </a:prstGeom>
          <a:noFill/>
          <a:ln>
            <a:noFill/>
          </a:ln>
        </p:spPr>
      </p:pic>
      <p:pic>
        <p:nvPicPr>
          <p:cNvPr id="83" name="Shape 83"/>
          <p:cNvPicPr preferRelativeResize="0"/>
          <p:nvPr/>
        </p:nvPicPr>
        <p:blipFill rotWithShape="1">
          <a:blip r:embed="rId6">
            <a:alphaModFix/>
          </a:blip>
          <a:srcRect t="0" b="0" r="0" l="0"/>
          <a:stretch/>
        </p:blipFill>
        <p:spPr>
          <a:xfrm>
            <a:off y="4042275" x="6102250"/>
            <a:ext cy="285750" cx="1552575"/>
          </a:xfrm>
          <a:prstGeom prst="rect">
            <a:avLst/>
          </a:prstGeom>
          <a:noFill/>
          <a:ln>
            <a:noFill/>
          </a:ln>
        </p:spPr>
      </p:pic>
      <p:sp>
        <p:nvSpPr>
          <p:cNvPr id="84" name="Shape 84"/>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9" name="Shape 629"/>
        <p:cNvGrpSpPr/>
        <p:nvPr/>
      </p:nvGrpSpPr>
      <p:grpSpPr>
        <a:xfrm>
          <a:off y="0" x="0"/>
          <a:ext cy="0" cx="0"/>
          <a:chOff y="0" x="0"/>
          <a:chExt cy="0" cx="0"/>
        </a:xfrm>
      </p:grpSpPr>
      <p:sp>
        <p:nvSpPr>
          <p:cNvPr id="630" name="Shape 630"/>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ターゲットの選択確率</a:t>
            </a:r>
          </a:p>
        </p:txBody>
      </p:sp>
      <p:sp>
        <p:nvSpPr>
          <p:cNvPr id="631" name="Shape 631"/>
          <p:cNvSpPr txBox="1"/>
          <p:nvPr/>
        </p:nvSpPr>
        <p:spPr>
          <a:xfrm>
            <a:off y="1236925" x="4342625"/>
            <a:ext cy="726600" cx="5922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200" lang="ja" i="0">
                <a:solidFill>
                  <a:srgbClr val="000000"/>
                </a:solidFill>
                <a:latin typeface="Verdana"/>
                <a:ea typeface="Verdana"/>
                <a:cs typeface="Verdana"/>
                <a:sym typeface="Verdana"/>
                <a:rtl val="0"/>
              </a:rPr>
              <a:t>ソースノードSが，ノードTをターゲットノードとして選ぶ確率は</a:t>
            </a:r>
          </a:p>
        </p:txBody>
      </p:sp>
      <p:sp>
        <p:nvSpPr>
          <p:cNvPr id="632" name="Shape 632"/>
          <p:cNvSpPr txBox="1"/>
          <p:nvPr/>
        </p:nvSpPr>
        <p:spPr>
          <a:xfrm>
            <a:off y="1963316" x="4468571"/>
            <a:ext cy="726600" cx="1058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q(T;S) = </a:t>
            </a:r>
          </a:p>
        </p:txBody>
      </p:sp>
      <p:sp>
        <p:nvSpPr>
          <p:cNvPr id="633" name="Shape 633"/>
          <p:cNvSpPr txBox="1"/>
          <p:nvPr/>
        </p:nvSpPr>
        <p:spPr>
          <a:xfrm>
            <a:off y="1760124" x="5980135"/>
            <a:ext cy="726600" cx="5922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200" lang="ja" i="0">
                <a:solidFill>
                  <a:srgbClr val="000000"/>
                </a:solidFill>
                <a:latin typeface="Arial"/>
                <a:ea typeface="Arial"/>
                <a:cs typeface="Arial"/>
                <a:sym typeface="Arial"/>
                <a:rtl val="0"/>
              </a:rPr>
              <a:t>Tの重み</a:t>
            </a:r>
          </a:p>
        </p:txBody>
      </p:sp>
      <p:sp>
        <p:nvSpPr>
          <p:cNvPr id="634" name="Shape 634"/>
          <p:cNvSpPr txBox="1"/>
          <p:nvPr/>
        </p:nvSpPr>
        <p:spPr>
          <a:xfrm>
            <a:off y="2244365" x="5400967"/>
            <a:ext cy="726600" cx="27623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200" lang="ja" i="0">
                <a:solidFill>
                  <a:srgbClr val="000000"/>
                </a:solidFill>
                <a:latin typeface="Arial"/>
                <a:ea typeface="Arial"/>
                <a:cs typeface="Arial"/>
                <a:sym typeface="Arial"/>
                <a:rtl val="0"/>
              </a:rPr>
              <a:t>Sの隣接点の重みの総和</a:t>
            </a:r>
          </a:p>
        </p:txBody>
      </p:sp>
      <p:cxnSp>
        <p:nvCxnSpPr>
          <p:cNvPr id="635" name="Shape 635"/>
          <p:cNvCxnSpPr/>
          <p:nvPr/>
        </p:nvCxnSpPr>
        <p:spPr>
          <a:xfrm rot="10800000" flipH="1">
            <a:off y="2176978" x="5488957"/>
            <a:ext cy="10799" cx="2333998"/>
          </a:xfrm>
          <a:prstGeom prst="straightConnector1">
            <a:avLst/>
          </a:prstGeom>
          <a:noFill/>
          <a:ln w="28575" cap="flat">
            <a:solidFill>
              <a:srgbClr val="000000"/>
            </a:solidFill>
            <a:prstDash val="solid"/>
            <a:round/>
            <a:headEnd w="med" len="med" type="none"/>
            <a:tailEnd w="med" len="med" type="none"/>
          </a:ln>
        </p:spPr>
      </p:cxnSp>
      <p:sp>
        <p:nvSpPr>
          <p:cNvPr id="636" name="Shape 636"/>
          <p:cNvSpPr txBox="1"/>
          <p:nvPr/>
        </p:nvSpPr>
        <p:spPr>
          <a:xfrm>
            <a:off y="1963316" x="7872125"/>
            <a:ext cy="726600" cx="5922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2400" i="0">
              <a:solidFill>
                <a:srgbClr val="000000"/>
              </a:solidFill>
              <a:latin typeface="Arial"/>
              <a:ea typeface="Arial"/>
              <a:cs typeface="Arial"/>
              <a:sym typeface="Arial"/>
              <a:rtl val="0"/>
            </a:endParaRPr>
          </a:p>
        </p:txBody>
      </p:sp>
      <p:sp>
        <p:nvSpPr>
          <p:cNvPr id="637" name="Shape 637"/>
          <p:cNvSpPr txBox="1"/>
          <p:nvPr/>
        </p:nvSpPr>
        <p:spPr>
          <a:xfrm>
            <a:off y="1352500" x="576350"/>
            <a:ext cy="944398" cx="33306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次数の小さなものを優先的に選ぶ場合</a:t>
            </a:r>
          </a:p>
        </p:txBody>
      </p:sp>
      <p:sp>
        <p:nvSpPr>
          <p:cNvPr id="638" name="Shape 638"/>
          <p:cNvSpPr/>
          <p:nvPr/>
        </p:nvSpPr>
        <p:spPr>
          <a:xfrm>
            <a:off y="2487675" x="1132550"/>
            <a:ext cy="281098" cx="2871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39" name="Shape 639"/>
          <p:cNvSpPr/>
          <p:nvPr/>
        </p:nvSpPr>
        <p:spPr>
          <a:xfrm>
            <a:off y="4284325" x="1501575"/>
            <a:ext cy="281098" cx="287100"/>
          </a:xfrm>
          <a:prstGeom prst="ellipse">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40" name="Shape 640"/>
          <p:cNvSpPr/>
          <p:nvPr/>
        </p:nvSpPr>
        <p:spPr>
          <a:xfrm>
            <a:off y="3270275" x="1788675"/>
            <a:ext cy="281098" cx="287100"/>
          </a:xfrm>
          <a:prstGeom prst="ellipse">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41" name="Shape 641"/>
          <p:cNvSpPr/>
          <p:nvPr/>
        </p:nvSpPr>
        <p:spPr>
          <a:xfrm>
            <a:off y="3870225" x="2489150"/>
            <a:ext cy="281098" cx="2871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42" name="Shape 642"/>
          <p:cNvSpPr/>
          <p:nvPr/>
        </p:nvSpPr>
        <p:spPr>
          <a:xfrm>
            <a:off y="3476725" x="576350"/>
            <a:ext cy="281098" cx="287100"/>
          </a:xfrm>
          <a:prstGeom prst="ellipse">
            <a:avLst/>
          </a:prstGeom>
          <a:solidFill>
            <a:srgbClr val="00FFF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643" name="Shape 643"/>
          <p:cNvCxnSpPr>
            <a:stCxn id="638" idx="5"/>
            <a:endCxn id="640" idx="1"/>
          </p:cNvCxnSpPr>
          <p:nvPr/>
        </p:nvCxnSpPr>
        <p:spPr>
          <a:xfrm>
            <a:off y="2727607" x="1377605"/>
            <a:ext cy="583800" cx="452999"/>
          </a:xfrm>
          <a:prstGeom prst="straightConnector1">
            <a:avLst/>
          </a:prstGeom>
          <a:noFill/>
          <a:ln w="19050" cap="flat">
            <a:solidFill>
              <a:schemeClr val="dk2"/>
            </a:solidFill>
            <a:prstDash val="solid"/>
            <a:round/>
            <a:headEnd w="med" len="med" type="none"/>
            <a:tailEnd w="med" len="med" type="none"/>
          </a:ln>
        </p:spPr>
      </p:cxnSp>
      <p:cxnSp>
        <p:nvCxnSpPr>
          <p:cNvPr id="644" name="Shape 644"/>
          <p:cNvCxnSpPr>
            <a:endCxn id="640" idx="2"/>
          </p:cNvCxnSpPr>
          <p:nvPr/>
        </p:nvCxnSpPr>
        <p:spPr>
          <a:xfrm rot="10800000" flipH="1">
            <a:off y="3410824" x="863474"/>
            <a:ext cy="206400" cx="925200"/>
          </a:xfrm>
          <a:prstGeom prst="straightConnector1">
            <a:avLst/>
          </a:prstGeom>
          <a:noFill/>
          <a:ln w="19050" cap="flat">
            <a:solidFill>
              <a:schemeClr val="dk2"/>
            </a:solidFill>
            <a:prstDash val="solid"/>
            <a:round/>
            <a:headEnd w="med" len="med" type="none"/>
            <a:tailEnd w="med" len="med" type="none"/>
          </a:ln>
        </p:spPr>
      </p:cxnSp>
      <p:cxnSp>
        <p:nvCxnSpPr>
          <p:cNvPr id="645" name="Shape 645"/>
          <p:cNvCxnSpPr>
            <a:stCxn id="640" idx="4"/>
            <a:endCxn id="639" idx="0"/>
          </p:cNvCxnSpPr>
          <p:nvPr/>
        </p:nvCxnSpPr>
        <p:spPr>
          <a:xfrm flipH="1">
            <a:off y="3551373" x="1645125"/>
            <a:ext cy="732900" cx="287100"/>
          </a:xfrm>
          <a:prstGeom prst="straightConnector1">
            <a:avLst/>
          </a:prstGeom>
          <a:noFill/>
          <a:ln w="19050" cap="flat">
            <a:solidFill>
              <a:schemeClr val="dk2"/>
            </a:solidFill>
            <a:prstDash val="solid"/>
            <a:round/>
            <a:headEnd w="med" len="med" type="none"/>
            <a:tailEnd w="med" len="med" type="none"/>
          </a:ln>
        </p:spPr>
      </p:cxnSp>
      <p:cxnSp>
        <p:nvCxnSpPr>
          <p:cNvPr id="646" name="Shape 646"/>
          <p:cNvCxnSpPr>
            <a:stCxn id="640" idx="5"/>
            <a:endCxn id="641" idx="1"/>
          </p:cNvCxnSpPr>
          <p:nvPr/>
        </p:nvCxnSpPr>
        <p:spPr>
          <a:xfrm>
            <a:off y="3510207" x="2033730"/>
            <a:ext cy="401100" cx="497400"/>
          </a:xfrm>
          <a:prstGeom prst="straightConnector1">
            <a:avLst/>
          </a:prstGeom>
          <a:noFill/>
          <a:ln w="19050" cap="flat">
            <a:solidFill>
              <a:schemeClr val="dk2"/>
            </a:solidFill>
            <a:prstDash val="solid"/>
            <a:round/>
            <a:headEnd w="med" len="med" type="none"/>
            <a:tailEnd w="med" len="med" type="none"/>
          </a:ln>
        </p:spPr>
      </p:cxnSp>
      <p:cxnSp>
        <p:nvCxnSpPr>
          <p:cNvPr id="647" name="Shape 647"/>
          <p:cNvCxnSpPr>
            <a:stCxn id="638" idx="7"/>
          </p:cNvCxnSpPr>
          <p:nvPr/>
        </p:nvCxnSpPr>
        <p:spPr>
          <a:xfrm rot="10800000" flipH="1">
            <a:off y="2361140" x="1377605"/>
            <a:ext cy="167700" cx="350999"/>
          </a:xfrm>
          <a:prstGeom prst="straightConnector1">
            <a:avLst/>
          </a:prstGeom>
          <a:noFill/>
          <a:ln w="19050" cap="flat">
            <a:solidFill>
              <a:schemeClr val="dk2"/>
            </a:solidFill>
            <a:prstDash val="solid"/>
            <a:round/>
            <a:headEnd w="med" len="med" type="none"/>
            <a:tailEnd w="med" len="med" type="none"/>
          </a:ln>
        </p:spPr>
      </p:cxnSp>
      <p:cxnSp>
        <p:nvCxnSpPr>
          <p:cNvPr id="648" name="Shape 648"/>
          <p:cNvCxnSpPr>
            <a:stCxn id="638" idx="0"/>
          </p:cNvCxnSpPr>
          <p:nvPr/>
        </p:nvCxnSpPr>
        <p:spPr>
          <a:xfrm rot="10800000">
            <a:off y="2066175" x="1152500"/>
            <a:ext cy="421500" cx="123600"/>
          </a:xfrm>
          <a:prstGeom prst="straightConnector1">
            <a:avLst/>
          </a:prstGeom>
          <a:noFill/>
          <a:ln w="19050" cap="flat">
            <a:solidFill>
              <a:schemeClr val="dk2"/>
            </a:solidFill>
            <a:prstDash val="solid"/>
            <a:round/>
            <a:headEnd w="med" len="med" type="none"/>
            <a:tailEnd w="med" len="med" type="none"/>
          </a:ln>
        </p:spPr>
      </p:cxnSp>
      <p:cxnSp>
        <p:nvCxnSpPr>
          <p:cNvPr id="649" name="Shape 649"/>
          <p:cNvCxnSpPr>
            <a:stCxn id="638" idx="2"/>
          </p:cNvCxnSpPr>
          <p:nvPr/>
        </p:nvCxnSpPr>
        <p:spPr>
          <a:xfrm rot="10800000">
            <a:off y="2487524" x="759050"/>
            <a:ext cy="140700" cx="373500"/>
          </a:xfrm>
          <a:prstGeom prst="straightConnector1">
            <a:avLst/>
          </a:prstGeom>
          <a:noFill/>
          <a:ln w="19050" cap="flat">
            <a:solidFill>
              <a:schemeClr val="dk2"/>
            </a:solidFill>
            <a:prstDash val="solid"/>
            <a:round/>
            <a:headEnd w="med" len="med" type="none"/>
            <a:tailEnd w="med" len="med" type="none"/>
          </a:ln>
        </p:spPr>
      </p:cxnSp>
      <p:cxnSp>
        <p:nvCxnSpPr>
          <p:cNvPr id="650" name="Shape 650"/>
          <p:cNvCxnSpPr>
            <a:stCxn id="642" idx="2"/>
          </p:cNvCxnSpPr>
          <p:nvPr/>
        </p:nvCxnSpPr>
        <p:spPr>
          <a:xfrm rot="10800000">
            <a:off y="3302874" x="337550"/>
            <a:ext cy="314400" cx="238800"/>
          </a:xfrm>
          <a:prstGeom prst="straightConnector1">
            <a:avLst/>
          </a:prstGeom>
          <a:noFill/>
          <a:ln w="19050" cap="flat">
            <a:solidFill>
              <a:schemeClr val="dk2"/>
            </a:solidFill>
            <a:prstDash val="solid"/>
            <a:round/>
            <a:headEnd w="med" len="med" type="none"/>
            <a:tailEnd w="med" len="med" type="none"/>
          </a:ln>
        </p:spPr>
      </p:cxnSp>
      <p:cxnSp>
        <p:nvCxnSpPr>
          <p:cNvPr id="651" name="Shape 651"/>
          <p:cNvCxnSpPr>
            <a:stCxn id="642" idx="4"/>
          </p:cNvCxnSpPr>
          <p:nvPr/>
        </p:nvCxnSpPr>
        <p:spPr>
          <a:xfrm flipH="1">
            <a:off y="3757823" x="660800"/>
            <a:ext cy="360000" cx="59100"/>
          </a:xfrm>
          <a:prstGeom prst="straightConnector1">
            <a:avLst/>
          </a:prstGeom>
          <a:noFill/>
          <a:ln w="19050" cap="flat">
            <a:solidFill>
              <a:schemeClr val="dk2"/>
            </a:solidFill>
            <a:prstDash val="solid"/>
            <a:round/>
            <a:headEnd w="med" len="med" type="none"/>
            <a:tailEnd w="med" len="med" type="none"/>
          </a:ln>
        </p:spPr>
      </p:cxnSp>
      <p:cxnSp>
        <p:nvCxnSpPr>
          <p:cNvPr id="652" name="Shape 652"/>
          <p:cNvCxnSpPr>
            <a:stCxn id="641" idx="5"/>
          </p:cNvCxnSpPr>
          <p:nvPr/>
        </p:nvCxnSpPr>
        <p:spPr>
          <a:xfrm>
            <a:off y="4110157" x="2734205"/>
            <a:ext cy="373200" cx="427800"/>
          </a:xfrm>
          <a:prstGeom prst="straightConnector1">
            <a:avLst/>
          </a:prstGeom>
          <a:noFill/>
          <a:ln w="19050" cap="flat">
            <a:solidFill>
              <a:schemeClr val="dk2"/>
            </a:solidFill>
            <a:prstDash val="solid"/>
            <a:round/>
            <a:headEnd w="med" len="med" type="none"/>
            <a:tailEnd w="med" len="med" type="none"/>
          </a:ln>
        </p:spPr>
      </p:cxnSp>
      <p:sp>
        <p:nvSpPr>
          <p:cNvPr id="653" name="Shape 653"/>
          <p:cNvSpPr txBox="1"/>
          <p:nvPr/>
        </p:nvSpPr>
        <p:spPr>
          <a:xfrm>
            <a:off y="4267675" x="1507425"/>
            <a:ext cy="314400" cx="4277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t1</a:t>
            </a:r>
          </a:p>
        </p:txBody>
      </p:sp>
      <p:sp>
        <p:nvSpPr>
          <p:cNvPr id="654" name="Shape 654"/>
          <p:cNvSpPr txBox="1"/>
          <p:nvPr/>
        </p:nvSpPr>
        <p:spPr>
          <a:xfrm>
            <a:off y="3253622" x="1788675"/>
            <a:ext cy="314400" cx="28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s</a:t>
            </a:r>
          </a:p>
        </p:txBody>
      </p:sp>
      <p:sp>
        <p:nvSpPr>
          <p:cNvPr id="655" name="Shape 655"/>
          <p:cNvSpPr txBox="1"/>
          <p:nvPr/>
        </p:nvSpPr>
        <p:spPr>
          <a:xfrm>
            <a:off y="4318625" x="1011000"/>
            <a:ext cy="421498" cx="5337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12</a:t>
            </a:r>
          </a:p>
        </p:txBody>
      </p:sp>
      <p:sp>
        <p:nvSpPr>
          <p:cNvPr id="656" name="Shape 656"/>
          <p:cNvSpPr txBox="1"/>
          <p:nvPr/>
        </p:nvSpPr>
        <p:spPr>
          <a:xfrm>
            <a:off y="4643000" x="1047175"/>
            <a:ext cy="421498" cx="497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25</a:t>
            </a:r>
          </a:p>
        </p:txBody>
      </p:sp>
      <p:cxnSp>
        <p:nvCxnSpPr>
          <p:cNvPr id="657" name="Shape 657"/>
          <p:cNvCxnSpPr/>
          <p:nvPr/>
        </p:nvCxnSpPr>
        <p:spPr>
          <a:xfrm>
            <a:off y="4690600" x="1046025"/>
            <a:ext cy="0" cx="365399"/>
          </a:xfrm>
          <a:prstGeom prst="straightConnector1">
            <a:avLst/>
          </a:prstGeom>
          <a:noFill/>
          <a:ln w="19050" cap="flat">
            <a:solidFill>
              <a:srgbClr val="000000"/>
            </a:solidFill>
            <a:prstDash val="solid"/>
            <a:round/>
            <a:headEnd w="med" len="med" type="none"/>
            <a:tailEnd w="med" len="med" type="none"/>
          </a:ln>
        </p:spPr>
      </p:cxnSp>
      <p:sp>
        <p:nvSpPr>
          <p:cNvPr id="658" name="Shape 658"/>
          <p:cNvSpPr txBox="1"/>
          <p:nvPr/>
        </p:nvSpPr>
        <p:spPr>
          <a:xfrm>
            <a:off y="3666075" x="746425"/>
            <a:ext cy="421498" cx="350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4</a:t>
            </a:r>
          </a:p>
        </p:txBody>
      </p:sp>
      <p:sp>
        <p:nvSpPr>
          <p:cNvPr id="659" name="Shape 659"/>
          <p:cNvSpPr txBox="1"/>
          <p:nvPr/>
        </p:nvSpPr>
        <p:spPr>
          <a:xfrm>
            <a:off y="3957200" x="725150"/>
            <a:ext cy="421498" cx="497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25</a:t>
            </a:r>
          </a:p>
        </p:txBody>
      </p:sp>
      <p:cxnSp>
        <p:nvCxnSpPr>
          <p:cNvPr id="660" name="Shape 660"/>
          <p:cNvCxnSpPr/>
          <p:nvPr/>
        </p:nvCxnSpPr>
        <p:spPr>
          <a:xfrm>
            <a:off y="4004800" x="741225"/>
            <a:ext cy="0" cx="365399"/>
          </a:xfrm>
          <a:prstGeom prst="straightConnector1">
            <a:avLst/>
          </a:prstGeom>
          <a:noFill/>
          <a:ln w="19050" cap="flat">
            <a:solidFill>
              <a:srgbClr val="000000"/>
            </a:solidFill>
            <a:prstDash val="solid"/>
            <a:round/>
            <a:headEnd w="med" len="med" type="none"/>
            <a:tailEnd w="med" len="med" type="none"/>
          </a:ln>
        </p:spPr>
      </p:cxnSp>
      <p:sp>
        <p:nvSpPr>
          <p:cNvPr id="661" name="Shape 661"/>
          <p:cNvSpPr txBox="1"/>
          <p:nvPr/>
        </p:nvSpPr>
        <p:spPr>
          <a:xfrm>
            <a:off y="3957200" x="725150"/>
            <a:ext cy="421498" cx="350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62" name="Shape 662"/>
          <p:cNvSpPr txBox="1"/>
          <p:nvPr/>
        </p:nvSpPr>
        <p:spPr>
          <a:xfrm>
            <a:off y="5100200" x="1504375"/>
            <a:ext cy="421498" cx="497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63" name="Shape 663"/>
          <p:cNvSpPr txBox="1"/>
          <p:nvPr/>
        </p:nvSpPr>
        <p:spPr>
          <a:xfrm>
            <a:off y="1880225" x="1315800"/>
            <a:ext cy="421498" cx="350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a:t>
            </a:r>
          </a:p>
        </p:txBody>
      </p:sp>
      <p:sp>
        <p:nvSpPr>
          <p:cNvPr id="664" name="Shape 664"/>
          <p:cNvSpPr txBox="1"/>
          <p:nvPr/>
        </p:nvSpPr>
        <p:spPr>
          <a:xfrm>
            <a:off y="2128400" x="1275775"/>
            <a:ext cy="421498" cx="497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25</a:t>
            </a:r>
          </a:p>
        </p:txBody>
      </p:sp>
      <p:cxnSp>
        <p:nvCxnSpPr>
          <p:cNvPr id="665" name="Shape 665"/>
          <p:cNvCxnSpPr/>
          <p:nvPr/>
        </p:nvCxnSpPr>
        <p:spPr>
          <a:xfrm>
            <a:off y="2176000" x="1274625"/>
            <a:ext cy="0" cx="365399"/>
          </a:xfrm>
          <a:prstGeom prst="straightConnector1">
            <a:avLst/>
          </a:prstGeom>
          <a:noFill/>
          <a:ln w="19050" cap="flat">
            <a:solidFill>
              <a:srgbClr val="000000"/>
            </a:solidFill>
            <a:prstDash val="solid"/>
            <a:round/>
            <a:headEnd w="med" len="med" type="none"/>
            <a:tailEnd w="med" len="med" type="none"/>
          </a:ln>
        </p:spPr>
      </p:cxnSp>
      <p:sp>
        <p:nvSpPr>
          <p:cNvPr id="666" name="Shape 666"/>
          <p:cNvSpPr txBox="1"/>
          <p:nvPr/>
        </p:nvSpPr>
        <p:spPr>
          <a:xfrm>
            <a:off y="4090025" x="2535000"/>
            <a:ext cy="421498" cx="3509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6</a:t>
            </a:r>
          </a:p>
        </p:txBody>
      </p:sp>
      <p:sp>
        <p:nvSpPr>
          <p:cNvPr id="667" name="Shape 667"/>
          <p:cNvSpPr txBox="1"/>
          <p:nvPr/>
        </p:nvSpPr>
        <p:spPr>
          <a:xfrm>
            <a:off y="4338200" x="2494975"/>
            <a:ext cy="421498" cx="497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25</a:t>
            </a:r>
          </a:p>
        </p:txBody>
      </p:sp>
      <p:cxnSp>
        <p:nvCxnSpPr>
          <p:cNvPr id="668" name="Shape 668"/>
          <p:cNvCxnSpPr/>
          <p:nvPr/>
        </p:nvCxnSpPr>
        <p:spPr>
          <a:xfrm>
            <a:off y="4385800" x="2493825"/>
            <a:ext cy="0" cx="365399"/>
          </a:xfrm>
          <a:prstGeom prst="straightConnector1">
            <a:avLst/>
          </a:prstGeom>
          <a:noFill/>
          <a:ln w="19050" cap="flat">
            <a:solidFill>
              <a:srgbClr val="000000"/>
            </a:solidFill>
            <a:prstDash val="solid"/>
            <a:round/>
            <a:headEnd w="med" len="med" type="none"/>
            <a:tailEnd w="med" len="med" type="none"/>
          </a:ln>
        </p:spPr>
      </p:cxnSp>
      <p:cxnSp>
        <p:nvCxnSpPr>
          <p:cNvPr id="669" name="Shape 669"/>
          <p:cNvCxnSpPr/>
          <p:nvPr/>
        </p:nvCxnSpPr>
        <p:spPr>
          <a:xfrm>
            <a:off y="3616325" x="5180150"/>
            <a:ext cy="24600" cx="2736599"/>
          </a:xfrm>
          <a:prstGeom prst="straightConnector1">
            <a:avLst/>
          </a:prstGeom>
          <a:noFill/>
          <a:ln w="19050" cap="flat">
            <a:solidFill>
              <a:srgbClr val="000000"/>
            </a:solidFill>
            <a:prstDash val="solid"/>
            <a:round/>
            <a:headEnd w="med" len="med" type="none"/>
            <a:tailEnd w="med" len="med" type="none"/>
          </a:ln>
        </p:spPr>
      </p:cxnSp>
      <p:sp>
        <p:nvSpPr>
          <p:cNvPr id="670" name="Shape 670"/>
          <p:cNvSpPr txBox="1"/>
          <p:nvPr/>
        </p:nvSpPr>
        <p:spPr>
          <a:xfrm>
            <a:off y="2738425" x="6204212"/>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cxnSp>
        <p:nvCxnSpPr>
          <p:cNvPr id="671" name="Shape 671"/>
          <p:cNvCxnSpPr/>
          <p:nvPr/>
        </p:nvCxnSpPr>
        <p:spPr>
          <a:xfrm>
            <a:off y="3104100" x="6192775"/>
            <a:ext cy="5399" cx="318600"/>
          </a:xfrm>
          <a:prstGeom prst="straightConnector1">
            <a:avLst/>
          </a:prstGeom>
          <a:noFill/>
          <a:ln w="19050" cap="flat">
            <a:solidFill>
              <a:schemeClr val="dk2"/>
            </a:solidFill>
            <a:prstDash val="solid"/>
            <a:round/>
            <a:headEnd w="med" len="med" type="none"/>
            <a:tailEnd w="med" len="med" type="none"/>
          </a:ln>
        </p:spPr>
      </p:cxnSp>
      <p:sp>
        <p:nvSpPr>
          <p:cNvPr id="672" name="Shape 672"/>
          <p:cNvSpPr txBox="1"/>
          <p:nvPr/>
        </p:nvSpPr>
        <p:spPr>
          <a:xfrm>
            <a:off y="3103850" x="6211650"/>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sp>
        <p:nvSpPr>
          <p:cNvPr id="673" name="Shape 673"/>
          <p:cNvSpPr txBox="1"/>
          <p:nvPr/>
        </p:nvSpPr>
        <p:spPr>
          <a:xfrm>
            <a:off y="3652825" x="5289812"/>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cxnSp>
        <p:nvCxnSpPr>
          <p:cNvPr id="674" name="Shape 674"/>
          <p:cNvCxnSpPr/>
          <p:nvPr/>
        </p:nvCxnSpPr>
        <p:spPr>
          <a:xfrm>
            <a:off y="4018500" x="5278375"/>
            <a:ext cy="5399" cx="318600"/>
          </a:xfrm>
          <a:prstGeom prst="straightConnector1">
            <a:avLst/>
          </a:prstGeom>
          <a:noFill/>
          <a:ln w="19050" cap="flat">
            <a:solidFill>
              <a:schemeClr val="dk2"/>
            </a:solidFill>
            <a:prstDash val="solid"/>
            <a:round/>
            <a:headEnd w="med" len="med" type="none"/>
            <a:tailEnd w="med" len="med" type="none"/>
          </a:ln>
        </p:spPr>
      </p:cxnSp>
      <p:sp>
        <p:nvSpPr>
          <p:cNvPr id="675" name="Shape 675"/>
          <p:cNvSpPr txBox="1"/>
          <p:nvPr/>
        </p:nvSpPr>
        <p:spPr>
          <a:xfrm>
            <a:off y="4018250" x="5297250"/>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sp>
        <p:nvSpPr>
          <p:cNvPr id="676" name="Shape 676"/>
          <p:cNvSpPr txBox="1"/>
          <p:nvPr/>
        </p:nvSpPr>
        <p:spPr>
          <a:xfrm>
            <a:off y="3652825" x="5823212"/>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cxnSp>
        <p:nvCxnSpPr>
          <p:cNvPr id="677" name="Shape 677"/>
          <p:cNvCxnSpPr/>
          <p:nvPr/>
        </p:nvCxnSpPr>
        <p:spPr>
          <a:xfrm>
            <a:off y="4018500" x="5811775"/>
            <a:ext cy="5399" cx="318600"/>
          </a:xfrm>
          <a:prstGeom prst="straightConnector1">
            <a:avLst/>
          </a:prstGeom>
          <a:noFill/>
          <a:ln w="19050" cap="flat">
            <a:solidFill>
              <a:schemeClr val="dk2"/>
            </a:solidFill>
            <a:prstDash val="solid"/>
            <a:round/>
            <a:headEnd w="med" len="med" type="none"/>
            <a:tailEnd w="med" len="med" type="none"/>
          </a:ln>
        </p:spPr>
      </p:cxnSp>
      <p:sp>
        <p:nvSpPr>
          <p:cNvPr id="678" name="Shape 678"/>
          <p:cNvSpPr txBox="1"/>
          <p:nvPr/>
        </p:nvSpPr>
        <p:spPr>
          <a:xfrm>
            <a:off y="4018250" x="5830650"/>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a:t>
            </a:r>
          </a:p>
        </p:txBody>
      </p:sp>
      <p:sp>
        <p:nvSpPr>
          <p:cNvPr id="679" name="Shape 679"/>
          <p:cNvSpPr txBox="1"/>
          <p:nvPr/>
        </p:nvSpPr>
        <p:spPr>
          <a:xfrm>
            <a:off y="3652825" x="6432812"/>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cxnSp>
        <p:nvCxnSpPr>
          <p:cNvPr id="680" name="Shape 680"/>
          <p:cNvCxnSpPr/>
          <p:nvPr/>
        </p:nvCxnSpPr>
        <p:spPr>
          <a:xfrm>
            <a:off y="4018500" x="6421375"/>
            <a:ext cy="5399" cx="318600"/>
          </a:xfrm>
          <a:prstGeom prst="straightConnector1">
            <a:avLst/>
          </a:prstGeom>
          <a:noFill/>
          <a:ln w="19050" cap="flat">
            <a:solidFill>
              <a:schemeClr val="dk2"/>
            </a:solidFill>
            <a:prstDash val="solid"/>
            <a:round/>
            <a:headEnd w="med" len="med" type="none"/>
            <a:tailEnd w="med" len="med" type="none"/>
          </a:ln>
        </p:spPr>
      </p:cxnSp>
      <p:sp>
        <p:nvSpPr>
          <p:cNvPr id="681" name="Shape 681"/>
          <p:cNvSpPr txBox="1"/>
          <p:nvPr/>
        </p:nvSpPr>
        <p:spPr>
          <a:xfrm>
            <a:off y="4018250" x="6440250"/>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3</a:t>
            </a:r>
          </a:p>
        </p:txBody>
      </p:sp>
      <p:sp>
        <p:nvSpPr>
          <p:cNvPr id="682" name="Shape 682"/>
          <p:cNvSpPr txBox="1"/>
          <p:nvPr/>
        </p:nvSpPr>
        <p:spPr>
          <a:xfrm>
            <a:off y="3652825" x="7042411"/>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a:t>
            </a:r>
          </a:p>
        </p:txBody>
      </p:sp>
      <p:cxnSp>
        <p:nvCxnSpPr>
          <p:cNvPr id="683" name="Shape 683"/>
          <p:cNvCxnSpPr/>
          <p:nvPr/>
        </p:nvCxnSpPr>
        <p:spPr>
          <a:xfrm>
            <a:off y="4018500" x="7030975"/>
            <a:ext cy="5399" cx="318600"/>
          </a:xfrm>
          <a:prstGeom prst="straightConnector1">
            <a:avLst/>
          </a:prstGeom>
          <a:noFill/>
          <a:ln w="19050" cap="flat">
            <a:solidFill>
              <a:schemeClr val="dk2"/>
            </a:solidFill>
            <a:prstDash val="solid"/>
            <a:round/>
            <a:headEnd w="med" len="med" type="none"/>
            <a:tailEnd w="med" len="med" type="none"/>
          </a:ln>
        </p:spPr>
      </p:cxnSp>
      <p:sp>
        <p:nvSpPr>
          <p:cNvPr id="684" name="Shape 684"/>
          <p:cNvSpPr txBox="1"/>
          <p:nvPr/>
        </p:nvSpPr>
        <p:spPr>
          <a:xfrm>
            <a:off y="4018250" x="7049850"/>
            <a:ext cy="421498" cx="373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4</a:t>
            </a:r>
          </a:p>
        </p:txBody>
      </p:sp>
      <p:sp>
        <p:nvSpPr>
          <p:cNvPr id="685" name="Shape 685"/>
          <p:cNvSpPr txBox="1"/>
          <p:nvPr/>
        </p:nvSpPr>
        <p:spPr>
          <a:xfrm>
            <a:off y="4297150" x="5073575"/>
            <a:ext cy="421498" cx="5679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12</a:t>
            </a:r>
          </a:p>
        </p:txBody>
      </p:sp>
      <p:cxnSp>
        <p:nvCxnSpPr>
          <p:cNvPr id="686" name="Shape 686"/>
          <p:cNvCxnSpPr/>
          <p:nvPr/>
        </p:nvCxnSpPr>
        <p:spPr>
          <a:xfrm>
            <a:off y="4662812" x="5062137"/>
            <a:ext cy="5399" cx="318600"/>
          </a:xfrm>
          <a:prstGeom prst="straightConnector1">
            <a:avLst/>
          </a:prstGeom>
          <a:noFill/>
          <a:ln w="19050" cap="flat">
            <a:solidFill>
              <a:schemeClr val="dk2"/>
            </a:solidFill>
            <a:prstDash val="solid"/>
            <a:round/>
            <a:headEnd w="med" len="med" type="none"/>
            <a:tailEnd w="med" len="med" type="none"/>
          </a:ln>
        </p:spPr>
      </p:cxnSp>
      <p:sp>
        <p:nvSpPr>
          <p:cNvPr id="687" name="Shape 687"/>
          <p:cNvSpPr txBox="1"/>
          <p:nvPr/>
        </p:nvSpPr>
        <p:spPr>
          <a:xfrm>
            <a:off y="4678150" x="5073575"/>
            <a:ext cy="421498" cx="5679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25</a:t>
            </a:r>
          </a:p>
        </p:txBody>
      </p:sp>
      <p:sp>
        <p:nvSpPr>
          <p:cNvPr id="688" name="Shape 688"/>
          <p:cNvSpPr txBox="1"/>
          <p:nvPr/>
        </p:nvSpPr>
        <p:spPr>
          <a:xfrm>
            <a:off y="3808275" x="5526500"/>
            <a:ext cy="421498" cx="5337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400" lang="ja" i="0">
                <a:solidFill>
                  <a:schemeClr val="dk1"/>
                </a:solidFill>
                <a:latin typeface="Arial"/>
                <a:ea typeface="Arial"/>
                <a:cs typeface="Arial"/>
                <a:sym typeface="Arial"/>
                <a:rtl val="0"/>
              </a:rPr>
              <a:t>+</a:t>
            </a:r>
          </a:p>
        </p:txBody>
      </p:sp>
      <p:sp>
        <p:nvSpPr>
          <p:cNvPr id="689" name="Shape 689"/>
          <p:cNvSpPr txBox="1"/>
          <p:nvPr/>
        </p:nvSpPr>
        <p:spPr>
          <a:xfrm>
            <a:off y="4494075" x="4688300"/>
            <a:ext cy="421498" cx="5337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400" lang="ja" i="0">
                <a:solidFill>
                  <a:schemeClr val="dk1"/>
                </a:solidFill>
                <a:latin typeface="Arial"/>
                <a:ea typeface="Arial"/>
                <a:cs typeface="Arial"/>
                <a:sym typeface="Arial"/>
                <a:rtl val="0"/>
              </a:rPr>
              <a:t>=</a:t>
            </a:r>
          </a:p>
        </p:txBody>
      </p:sp>
      <p:sp>
        <p:nvSpPr>
          <p:cNvPr id="690" name="Shape 690"/>
          <p:cNvSpPr txBox="1"/>
          <p:nvPr/>
        </p:nvSpPr>
        <p:spPr>
          <a:xfrm>
            <a:off y="3808275" x="6136100"/>
            <a:ext cy="421498" cx="5337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400" lang="ja" i="0">
                <a:solidFill>
                  <a:schemeClr val="dk1"/>
                </a:solidFill>
                <a:latin typeface="Arial"/>
                <a:ea typeface="Arial"/>
                <a:cs typeface="Arial"/>
                <a:sym typeface="Arial"/>
                <a:rtl val="0"/>
              </a:rPr>
              <a:t>+</a:t>
            </a:r>
          </a:p>
        </p:txBody>
      </p:sp>
      <p:sp>
        <p:nvSpPr>
          <p:cNvPr id="691" name="Shape 691"/>
          <p:cNvSpPr txBox="1"/>
          <p:nvPr/>
        </p:nvSpPr>
        <p:spPr>
          <a:xfrm>
            <a:off y="3810450" x="6737550"/>
            <a:ext cy="421498" cx="5337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400" lang="ja" i="0">
                <a:solidFill>
                  <a:schemeClr val="dk1"/>
                </a:solidFill>
                <a:latin typeface="Arial"/>
                <a:ea typeface="Arial"/>
                <a:cs typeface="Arial"/>
                <a:sym typeface="Arial"/>
                <a:rtl val="0"/>
              </a:rPr>
              <a:t>+</a:t>
            </a:r>
          </a:p>
        </p:txBody>
      </p:sp>
      <p:sp>
        <p:nvSpPr>
          <p:cNvPr id="692" name="Shape 692"/>
          <p:cNvSpPr txBox="1"/>
          <p:nvPr/>
        </p:nvSpPr>
        <p:spPr>
          <a:xfrm>
            <a:off y="3410825" x="3857325"/>
            <a:ext cy="821099" cx="13829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1400" lang="ja" i="0">
                <a:solidFill>
                  <a:srgbClr val="000000"/>
                </a:solidFill>
                <a:latin typeface="Arial"/>
                <a:ea typeface="Arial"/>
                <a:cs typeface="Arial"/>
                <a:sym typeface="Arial"/>
                <a:rtl val="0"/>
              </a:rPr>
              <a:t>q(t1;s) = </a:t>
            </a:r>
          </a:p>
        </p:txBody>
      </p:sp>
      <p:sp>
        <p:nvSpPr>
          <p:cNvPr id="693" name="Shape 693"/>
          <p:cNvSpPr txBox="1"/>
          <p:nvPr/>
        </p:nvSpPr>
        <p:spPr>
          <a:xfrm>
            <a:off y="2793375" x="3144775"/>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sがt1を選ぶ確率は</a:t>
            </a:r>
          </a:p>
        </p:txBody>
      </p:sp>
      <p:sp>
        <p:nvSpPr>
          <p:cNvPr id="694" name="Shape 694"/>
          <p:cNvSpPr/>
          <p:nvPr/>
        </p:nvSpPr>
        <p:spPr>
          <a:xfrm>
            <a:off y="1272050" x="4181175"/>
            <a:ext cy="1482300" cx="4845000"/>
          </a:xfrm>
          <a:prstGeom prst="rect">
            <a:avLst/>
          </a:prstGeom>
          <a:noFill/>
          <a:ln w="19050" cap="flat">
            <a:solidFill>
              <a:srgbClr val="FF0000"/>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695" name="Shape 69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9" name="Shape 699"/>
        <p:cNvGrpSpPr/>
        <p:nvPr/>
      </p:nvGrpSpPr>
      <p:grpSpPr>
        <a:xfrm>
          <a:off y="0" x="0"/>
          <a:ext cy="0" cx="0"/>
          <a:chOff y="0" x="0"/>
          <a:chExt cy="0" cx="0"/>
        </a:xfrm>
      </p:grpSpPr>
      <p:sp>
        <p:nvSpPr>
          <p:cNvPr id="700" name="Shape 700"/>
          <p:cNvSpPr txBox="1"/>
          <p:nvPr/>
        </p:nvSpPr>
        <p:spPr>
          <a:xfrm>
            <a:off y="2053125" x="2849900"/>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3600" lang="ja" i="0">
                <a:solidFill>
                  <a:srgbClr val="FF0000"/>
                </a:solidFill>
                <a:latin typeface="Verdana"/>
                <a:ea typeface="Verdana"/>
                <a:cs typeface="Verdana"/>
                <a:sym typeface="Verdana"/>
                <a:rtl val="0"/>
              </a:rPr>
              <a:t>6.実験方法</a:t>
            </a:r>
          </a:p>
        </p:txBody>
      </p:sp>
      <p:sp>
        <p:nvSpPr>
          <p:cNvPr id="701" name="Shape 70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5" name="Shape 705"/>
        <p:cNvGrpSpPr/>
        <p:nvPr/>
      </p:nvGrpSpPr>
      <p:grpSpPr>
        <a:xfrm>
          <a:off y="0" x="0"/>
          <a:ext cy="0" cx="0"/>
          <a:chOff y="0" x="0"/>
          <a:chExt cy="0" cx="0"/>
        </a:xfrm>
      </p:grpSpPr>
      <p:sp>
        <p:nvSpPr>
          <p:cNvPr id="706" name="Shape 70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記憶の有無</a:t>
            </a:r>
          </a:p>
        </p:txBody>
      </p:sp>
      <p:sp>
        <p:nvSpPr>
          <p:cNvPr id="707" name="Shape 707"/>
          <p:cNvSpPr txBox="1"/>
          <p:nvPr/>
        </p:nvSpPr>
        <p:spPr>
          <a:xfrm>
            <a:off y="1380550" x="766350"/>
            <a:ext cy="821099"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[TTMO]の仮定と過去の卒業演習使用したモデルとの間には次の差異</a:t>
            </a:r>
          </a:p>
        </p:txBody>
      </p:sp>
      <p:sp>
        <p:nvSpPr>
          <p:cNvPr id="708" name="Shape 708"/>
          <p:cNvSpPr txBox="1"/>
          <p:nvPr/>
        </p:nvSpPr>
        <p:spPr>
          <a:xfrm>
            <a:off y="2267275" x="891875"/>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[TTMO] : 情報源が，どこから情報を送られてきたか，</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どこへ情報を送ったかの記憶を</a:t>
            </a:r>
            <a:r>
              <a:rPr strike="noStrike" u="none" b="0" cap="none" baseline="0" sz="1800" lang="ja" i="0">
                <a:solidFill>
                  <a:srgbClr val="FF0000"/>
                </a:solidFill>
                <a:latin typeface="Verdana"/>
                <a:ea typeface="Verdana"/>
                <a:cs typeface="Verdana"/>
                <a:sym typeface="Verdana"/>
                <a:rtl val="0"/>
              </a:rPr>
              <a:t>持たない</a:t>
            </a:r>
          </a:p>
        </p:txBody>
      </p:sp>
      <p:sp>
        <p:nvSpPr>
          <p:cNvPr id="709" name="Shape 709"/>
          <p:cNvSpPr txBox="1"/>
          <p:nvPr/>
        </p:nvSpPr>
        <p:spPr>
          <a:xfrm>
            <a:off y="3193525" x="852325"/>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過去の卒業演習 : 情報源が，どこから情報を送られてきたか，</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どこへ情報を送ったかの記憶を</a:t>
            </a:r>
            <a:r>
              <a:rPr strike="noStrike" u="none" b="0" cap="none" baseline="0" sz="1800" lang="ja" i="0">
                <a:solidFill>
                  <a:srgbClr val="FF0000"/>
                </a:solidFill>
                <a:latin typeface="Verdana"/>
                <a:ea typeface="Verdana"/>
                <a:cs typeface="Verdana"/>
                <a:sym typeface="Verdana"/>
                <a:rtl val="0"/>
              </a:rPr>
              <a:t>持つ</a:t>
            </a:r>
          </a:p>
        </p:txBody>
      </p:sp>
      <p:sp>
        <p:nvSpPr>
          <p:cNvPr id="710" name="Shape 710"/>
          <p:cNvSpPr txBox="1"/>
          <p:nvPr/>
        </p:nvSpPr>
        <p:spPr>
          <a:xfrm>
            <a:off y="4292275" x="1160675"/>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記憶を持つ持たないの違い</a:t>
            </a:r>
            <a:r>
              <a:rPr strike="noStrike" u="none" b="0" cap="none" baseline="0" sz="1800" lang="ja" i="0">
                <a:solidFill>
                  <a:srgbClr val="FF0000"/>
                </a:solidFill>
                <a:latin typeface="Verdana"/>
                <a:ea typeface="Verdana"/>
                <a:cs typeface="Verdana"/>
                <a:sym typeface="Verdana"/>
                <a:rtl val="0"/>
              </a:rPr>
              <a:t>にも</a:t>
            </a:r>
            <a:r>
              <a:rPr strike="noStrike" u="none" b="0" cap="none" baseline="0" sz="1800" lang="ja" i="0">
                <a:solidFill>
                  <a:srgbClr val="000000"/>
                </a:solidFill>
                <a:latin typeface="Verdana"/>
                <a:ea typeface="Verdana"/>
                <a:cs typeface="Verdana"/>
                <a:sym typeface="Verdana"/>
                <a:rtl val="0"/>
              </a:rPr>
              <a:t>着目して実験を行う</a:t>
            </a:r>
          </a:p>
        </p:txBody>
      </p:sp>
      <p:sp>
        <p:nvSpPr>
          <p:cNvPr id="711" name="Shape 71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5" name="Shape 715"/>
        <p:cNvGrpSpPr/>
        <p:nvPr/>
      </p:nvGrpSpPr>
      <p:grpSpPr>
        <a:xfrm>
          <a:off y="0" x="0"/>
          <a:ext cy="0" cx="0"/>
          <a:chOff y="0" x="0"/>
          <a:chExt cy="0" cx="0"/>
        </a:xfrm>
      </p:grpSpPr>
      <p:sp>
        <p:nvSpPr>
          <p:cNvPr id="716" name="Shape 71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本演習の情報伝搬計算機実験</a:t>
            </a:r>
          </a:p>
        </p:txBody>
      </p:sp>
      <p:sp>
        <p:nvSpPr>
          <p:cNvPr id="717" name="Shape 717"/>
          <p:cNvSpPr txBox="1"/>
          <p:nvPr/>
        </p:nvSpPr>
        <p:spPr>
          <a:xfrm>
            <a:off y="1423025" x="2947000"/>
            <a:ext cy="537598" cx="5522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情報伝搬シミュレーション</a:t>
            </a:r>
          </a:p>
        </p:txBody>
      </p:sp>
      <p:sp>
        <p:nvSpPr>
          <p:cNvPr id="718" name="Shape 718"/>
          <p:cNvSpPr txBox="1"/>
          <p:nvPr/>
        </p:nvSpPr>
        <p:spPr>
          <a:xfrm>
            <a:off y="2260225" x="748800"/>
            <a:ext cy="1942499" cx="7977900"/>
          </a:xfrm>
          <a:prstGeom prst="rect">
            <a:avLst/>
          </a:prstGeom>
          <a:noFill/>
          <a:ln w="9525" cap="flat">
            <a:solidFill>
              <a:srgbClr val="FF0000"/>
            </a:solidFill>
            <a:prstDash val="solid"/>
            <a:round/>
            <a:headEnd w="med" len="med" type="none"/>
            <a:tailEnd w="med" len="med" type="none"/>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入力：ネットワーク N, 記憶の有無</a:t>
            </a:r>
          </a:p>
          <a:p>
            <a:pPr algn="l" rtl="0" lvl="0" marR="0" indent="0" marL="0">
              <a:lnSpc>
                <a:spcPct val="100000"/>
              </a:lnSpc>
              <a:spcBef>
                <a:spcPts val="0"/>
              </a:spcBef>
              <a:spcAft>
                <a:spcPts val="0"/>
              </a:spcAft>
              <a:buClr>
                <a:srgbClr val="000000"/>
              </a:buClr>
              <a:buFont typeface="Verdana"/>
              <a:buNone/>
            </a:pPr>
            <a:r>
              <a:t/>
            </a:r>
            <a:endParaRPr sz="1800">
              <a:latin typeface="Verdana"/>
              <a:ea typeface="Verdana"/>
              <a:cs typeface="Verdana"/>
              <a:sym typeface="Verdana"/>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処理：記憶有無に関して指定された方法の伝搬速度限定モデル</a:t>
            </a:r>
            <a:r>
              <a:rPr sz="1800" lang="ja">
                <a:latin typeface="Verdana"/>
                <a:ea typeface="Verdana"/>
                <a:cs typeface="Verdana"/>
                <a:sym typeface="Verdana"/>
                <a:rtl val="0"/>
              </a:rPr>
              <a:t>で，</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初期情報源をランダムに選び，</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　　　</a:t>
            </a:r>
            <a:r>
              <a:rPr strike="noStrike" u="none" b="0" cap="none" baseline="0" sz="1800" lang="ja" i="0">
                <a:solidFill>
                  <a:srgbClr val="000000"/>
                </a:solidFill>
                <a:latin typeface="Verdana"/>
                <a:ea typeface="Verdana"/>
                <a:cs typeface="Verdana"/>
                <a:sym typeface="Verdana"/>
                <a:rtl val="0"/>
              </a:rPr>
              <a:t>すべてのノードが情報源となるまで</a:t>
            </a:r>
            <a:r>
              <a:rPr strike="noStrike" u="none" b="0" cap="none" baseline="0" sz="1800" lang="ja" i="0">
                <a:solidFill>
                  <a:schemeClr val="dk1"/>
                </a:solidFill>
                <a:latin typeface="Verdana"/>
                <a:ea typeface="Verdana"/>
                <a:cs typeface="Verdana"/>
                <a:sym typeface="Verdana"/>
                <a:rtl val="0"/>
              </a:rPr>
              <a:t>情報伝搬をシミュレーションし</a:t>
            </a:r>
            <a:r>
              <a:rPr sz="1800" lang="ja">
                <a:solidFill>
                  <a:schemeClr val="dk1"/>
                </a:solidFill>
                <a:latin typeface="Verdana"/>
                <a:ea typeface="Verdana"/>
                <a:cs typeface="Verdana"/>
                <a:sym typeface="Verdana"/>
                <a:rtl val="0"/>
              </a:rPr>
              <a:t>，</a:t>
            </a:r>
          </a:p>
          <a:p>
            <a:pPr algn="l" rtl="0" lvl="0" marR="0" indent="0" marL="0">
              <a:lnSpc>
                <a:spcPct val="100000"/>
              </a:lnSpc>
              <a:spcBef>
                <a:spcPts val="0"/>
              </a:spcBef>
              <a:spcAft>
                <a:spcPts val="0"/>
              </a:spcAft>
              <a:buClr>
                <a:srgbClr val="000000"/>
              </a:buClr>
              <a:buSzPct val="25000"/>
              <a:buFont typeface="Verdana"/>
              <a:buNone/>
            </a:pPr>
            <a:r>
              <a:rPr sz="1800" lang="ja">
                <a:solidFill>
                  <a:schemeClr val="dk1"/>
                </a:solidFill>
                <a:latin typeface="Verdana"/>
                <a:ea typeface="Verdana"/>
                <a:cs typeface="Verdana"/>
                <a:sym typeface="Verdana"/>
                <a:rtl val="0"/>
              </a:rPr>
              <a:t>　　　</a:t>
            </a:r>
            <a:r>
              <a:rPr strike="noStrike" u="none" b="0" cap="none" baseline="0" sz="1800" lang="ja" i="0">
                <a:solidFill>
                  <a:schemeClr val="dk1"/>
                </a:solidFill>
                <a:latin typeface="Verdana"/>
                <a:ea typeface="Verdana"/>
                <a:cs typeface="Verdana"/>
                <a:sym typeface="Verdana"/>
                <a:rtl val="0"/>
              </a:rPr>
              <a:t>情報源数の時間変化を記録</a:t>
            </a:r>
          </a:p>
        </p:txBody>
      </p:sp>
      <p:sp>
        <p:nvSpPr>
          <p:cNvPr id="719" name="Shape 719"/>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3" name="Shape 723"/>
        <p:cNvGrpSpPr/>
        <p:nvPr/>
      </p:nvGrpSpPr>
      <p:grpSpPr>
        <a:xfrm>
          <a:off y="0" x="0"/>
          <a:ext cy="0" cx="0"/>
          <a:chOff y="0" x="0"/>
          <a:chExt cy="0" cx="0"/>
        </a:xfrm>
      </p:grpSpPr>
      <p:sp>
        <p:nvSpPr>
          <p:cNvPr id="724" name="Shape 724"/>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実験方法</a:t>
            </a:r>
          </a:p>
        </p:txBody>
      </p:sp>
      <p:sp>
        <p:nvSpPr>
          <p:cNvPr id="725" name="Shape 725"/>
          <p:cNvSpPr txBox="1"/>
          <p:nvPr/>
        </p:nvSpPr>
        <p:spPr>
          <a:xfrm>
            <a:off y="1319475" x="537575"/>
            <a:ext cy="500999" cx="14415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726" name="Shape 726"/>
          <p:cNvSpPr txBox="1"/>
          <p:nvPr/>
        </p:nvSpPr>
        <p:spPr>
          <a:xfrm>
            <a:off y="1738400" x="635300"/>
            <a:ext cy="2333400" cx="78800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・頂点数10000のBAモデルと修正BAモデルで生成</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・BAモデルを作るとき，追加していく枝の数は2,3,5,10,15,20,30本(固定)</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・各モデル100個のネットワークに対して，</a:t>
            </a:r>
          </a:p>
          <a:p>
            <a:pPr algn="l" rtl="0" lvl="0" marR="0" indent="0" marL="0">
              <a:lnSpc>
                <a:spcPct val="100000"/>
              </a:lnSpc>
              <a:spcBef>
                <a:spcPts val="0"/>
              </a:spcBef>
              <a:spcAft>
                <a:spcPts val="0"/>
              </a:spcAft>
              <a:buClr>
                <a:srgbClr val="000000"/>
              </a:buClr>
              <a:buSzPct val="25000"/>
              <a:buFont typeface="Verdana"/>
              <a:buNone/>
            </a:pPr>
            <a:r>
              <a:rPr lang="ja">
                <a:latin typeface="Verdana"/>
                <a:ea typeface="Verdana"/>
                <a:cs typeface="Verdana"/>
                <a:sym typeface="Verdana"/>
                <a:rtl val="0"/>
              </a:rPr>
              <a:t>　</a:t>
            </a:r>
            <a:r>
              <a:rPr strike="noStrike" u="none" b="0" cap="none" baseline="0" sz="1400" lang="ja" i="0">
                <a:solidFill>
                  <a:srgbClr val="000000"/>
                </a:solidFill>
                <a:latin typeface="Verdana"/>
                <a:ea typeface="Verdana"/>
                <a:cs typeface="Verdana"/>
                <a:sym typeface="Verdana"/>
                <a:rtl val="0"/>
              </a:rPr>
              <a:t>記憶の有無それぞれ100回ずつの情報伝搬シミュレーション(合計16万回)</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・伝搬速度限定モデルにおいて情報源となった頂点の数の時間変化を記録</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・実験プログラムで使用した言語:C++</a:t>
            </a: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Verdana"/>
              <a:ea typeface="Verdana"/>
              <a:cs typeface="Verdana"/>
              <a:sym typeface="Verdana"/>
              <a:rtl val="0"/>
            </a:endParaRPr>
          </a:p>
        </p:txBody>
      </p:sp>
      <p:sp>
        <p:nvSpPr>
          <p:cNvPr id="727" name="Shape 727"/>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1" name="Shape 731"/>
        <p:cNvGrpSpPr/>
        <p:nvPr/>
      </p:nvGrpSpPr>
      <p:grpSpPr>
        <a:xfrm>
          <a:off y="0" x="0"/>
          <a:ext cy="0" cx="0"/>
          <a:chOff y="0" x="0"/>
          <a:chExt cy="0" cx="0"/>
        </a:xfrm>
      </p:grpSpPr>
      <p:sp>
        <p:nvSpPr>
          <p:cNvPr id="732" name="Shape 732"/>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ターゲットの選択方法</a:t>
            </a:r>
          </a:p>
        </p:txBody>
      </p:sp>
      <p:sp>
        <p:nvSpPr>
          <p:cNvPr id="733" name="Shape 733"/>
          <p:cNvSpPr txBox="1"/>
          <p:nvPr/>
        </p:nvSpPr>
        <p:spPr>
          <a:xfrm>
            <a:off y="1453600" x="1088800"/>
            <a:ext cy="888000" cx="76113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ja" i="0">
                <a:solidFill>
                  <a:schemeClr val="dk1"/>
                </a:solidFill>
                <a:latin typeface="Verdana"/>
                <a:ea typeface="Verdana"/>
                <a:cs typeface="Verdana"/>
                <a:sym typeface="Verdana"/>
                <a:rtl val="0"/>
              </a:rPr>
              <a:t>本演習の計算機実験に用いたターゲット選択方法</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734" name="Shape 734"/>
          <p:cNvSpPr txBox="1"/>
          <p:nvPr/>
        </p:nvSpPr>
        <p:spPr>
          <a:xfrm>
            <a:off y="2341600" x="2180200"/>
            <a:ext cy="1762200" cx="4799398"/>
          </a:xfrm>
          <a:prstGeom prst="rect">
            <a:avLst/>
          </a:prstGeom>
          <a:noFill/>
          <a:ln w="9525" cap="flat">
            <a:solidFill>
              <a:srgbClr val="0000FF"/>
            </a:solidFill>
            <a:prstDash val="solid"/>
            <a:round/>
            <a:headEnd w="med" len="med" type="none"/>
            <a:tailEnd w="med" len="med" type="none"/>
          </a:ln>
        </p:spPr>
        <p:txBody>
          <a:bodyPr bIns="91425" rIns="91425" lIns="91425" tIns="91425" anchor="t" anchorCtr="0">
            <a:noAutofit/>
          </a:bodyPr>
          <a:lstStyle/>
          <a:p>
            <a:pPr algn="l" rtl="0" lvl="0" marR="0" indent="-355600" marL="457200">
              <a:lnSpc>
                <a:spcPct val="100000"/>
              </a:lnSpc>
              <a:spcBef>
                <a:spcPts val="0"/>
              </a:spcBef>
              <a:spcAft>
                <a:spcPts val="0"/>
              </a:spcAft>
              <a:buClr>
                <a:srgbClr val="000000"/>
              </a:buClr>
              <a:buSzPct val="100000"/>
              <a:buFont typeface="Arial"/>
              <a:buChar char="●"/>
            </a:pPr>
            <a:r>
              <a:rPr strike="noStrike" u="none" b="0" cap="none" baseline="0" sz="2000" lang="ja" i="0">
                <a:solidFill>
                  <a:srgbClr val="000000"/>
                </a:solidFill>
                <a:latin typeface="Arial"/>
                <a:ea typeface="Arial"/>
                <a:cs typeface="Arial"/>
                <a:sym typeface="Arial"/>
                <a:rtl val="0"/>
              </a:rPr>
              <a:t>一様分布に</a:t>
            </a:r>
            <a:r>
              <a:rPr sz="2000" lang="ja">
                <a:rtl val="0"/>
              </a:rPr>
              <a:t>従い</a:t>
            </a:r>
            <a:r>
              <a:rPr strike="noStrike" u="none" b="0" cap="none" baseline="0" sz="2000" lang="ja" i="0">
                <a:solidFill>
                  <a:srgbClr val="000000"/>
                </a:solidFill>
                <a:latin typeface="Arial"/>
                <a:ea typeface="Arial"/>
                <a:cs typeface="Arial"/>
                <a:sym typeface="Arial"/>
                <a:rtl val="0"/>
              </a:rPr>
              <a:t>乱択</a:t>
            </a:r>
          </a:p>
          <a:p>
            <a:pPr algn="l" rtl="0" lvl="0" marR="0" indent="0" marL="0">
              <a:lnSpc>
                <a:spcPct val="100000"/>
              </a:lnSpc>
              <a:spcBef>
                <a:spcPts val="0"/>
              </a:spcBef>
              <a:spcAft>
                <a:spcPts val="0"/>
              </a:spcAft>
              <a:buClr>
                <a:srgbClr val="000000"/>
              </a:buClr>
              <a:buFont typeface="Arial"/>
              <a:buNone/>
            </a:pPr>
            <a:r>
              <a:t/>
            </a:r>
            <a:endParaRPr strike="noStrike" u="none" b="0" cap="none" baseline="0" sz="2000" i="0">
              <a:solidFill>
                <a:srgbClr val="000000"/>
              </a:solidFill>
              <a:latin typeface="Arial"/>
              <a:ea typeface="Arial"/>
              <a:cs typeface="Arial"/>
              <a:sym typeface="Arial"/>
              <a:rtl val="0"/>
            </a:endParaRPr>
          </a:p>
          <a:p>
            <a:pPr algn="l" rtl="0" lvl="0" marR="0" indent="-355600" marL="457200">
              <a:lnSpc>
                <a:spcPct val="100000"/>
              </a:lnSpc>
              <a:spcBef>
                <a:spcPts val="0"/>
              </a:spcBef>
              <a:spcAft>
                <a:spcPts val="0"/>
              </a:spcAft>
              <a:buClr>
                <a:srgbClr val="000000"/>
              </a:buClr>
              <a:buSzPct val="100000"/>
              <a:buFont typeface="Arial"/>
              <a:buChar char="●"/>
            </a:pPr>
            <a:r>
              <a:rPr strike="noStrike" u="none" b="0" cap="none" baseline="0" sz="2000" lang="ja" i="0">
                <a:solidFill>
                  <a:srgbClr val="000000"/>
                </a:solidFill>
                <a:latin typeface="Arial"/>
                <a:ea typeface="Arial"/>
                <a:cs typeface="Arial"/>
                <a:sym typeface="Arial"/>
                <a:rtl val="0"/>
              </a:rPr>
              <a:t>次数の小さいものを優先的に乱択</a:t>
            </a:r>
          </a:p>
          <a:p>
            <a:pPr algn="l" rtl="0" lvl="0" marR="0" indent="0" marL="0">
              <a:lnSpc>
                <a:spcPct val="100000"/>
              </a:lnSpc>
              <a:spcBef>
                <a:spcPts val="0"/>
              </a:spcBef>
              <a:spcAft>
                <a:spcPts val="0"/>
              </a:spcAft>
              <a:buClr>
                <a:srgbClr val="000000"/>
              </a:buClr>
              <a:buFont typeface="Arial"/>
              <a:buNone/>
            </a:pPr>
            <a:r>
              <a:t/>
            </a:r>
            <a:endParaRPr strike="noStrike" u="none" b="0" cap="none" baseline="0" sz="2000" i="0">
              <a:solidFill>
                <a:srgbClr val="000000"/>
              </a:solidFill>
              <a:latin typeface="Arial"/>
              <a:ea typeface="Arial"/>
              <a:cs typeface="Arial"/>
              <a:sym typeface="Arial"/>
              <a:rtl val="0"/>
            </a:endParaRPr>
          </a:p>
          <a:p>
            <a:pPr algn="l" rtl="0" lvl="0" marR="0" indent="-355600" marL="457200">
              <a:lnSpc>
                <a:spcPct val="100000"/>
              </a:lnSpc>
              <a:spcBef>
                <a:spcPts val="0"/>
              </a:spcBef>
              <a:spcAft>
                <a:spcPts val="0"/>
              </a:spcAft>
              <a:buClr>
                <a:srgbClr val="000000"/>
              </a:buClr>
              <a:buSzPct val="100000"/>
              <a:buFont typeface="Arial"/>
              <a:buChar char="●"/>
            </a:pPr>
            <a:r>
              <a:rPr strike="noStrike" u="none" b="0" cap="none" baseline="0" sz="2000" lang="ja" i="0">
                <a:solidFill>
                  <a:srgbClr val="000000"/>
                </a:solidFill>
                <a:latin typeface="Arial"/>
                <a:ea typeface="Arial"/>
                <a:cs typeface="Arial"/>
                <a:sym typeface="Arial"/>
                <a:rtl val="0"/>
              </a:rPr>
              <a:t>次数の大きなものを優先的に乱択</a:t>
            </a:r>
          </a:p>
        </p:txBody>
      </p:sp>
      <p:sp>
        <p:nvSpPr>
          <p:cNvPr id="735" name="Shape 73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9" name="Shape 739"/>
        <p:cNvGrpSpPr/>
        <p:nvPr/>
      </p:nvGrpSpPr>
      <p:grpSpPr>
        <a:xfrm>
          <a:off y="0" x="0"/>
          <a:ext cy="0" cx="0"/>
          <a:chOff y="0" x="0"/>
          <a:chExt cy="0" cx="0"/>
        </a:xfrm>
      </p:grpSpPr>
      <p:sp>
        <p:nvSpPr>
          <p:cNvPr id="740" name="Shape 740"/>
          <p:cNvSpPr txBox="1"/>
          <p:nvPr/>
        </p:nvSpPr>
        <p:spPr>
          <a:xfrm>
            <a:off y="2104900" x="2848275"/>
            <a:ext cy="821099"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FF0000"/>
              </a:buClr>
              <a:buSzPct val="25000"/>
              <a:buFont typeface="Verdana"/>
              <a:buNone/>
            </a:pPr>
            <a:r>
              <a:rPr strike="noStrike" u="none" b="0" cap="none" baseline="0" sz="3600" lang="ja" i="0">
                <a:solidFill>
                  <a:srgbClr val="FF0000"/>
                </a:solidFill>
                <a:latin typeface="Verdana"/>
                <a:ea typeface="Verdana"/>
                <a:cs typeface="Verdana"/>
                <a:sym typeface="Verdana"/>
                <a:rtl val="0"/>
              </a:rPr>
              <a:t>7.実験結果</a:t>
            </a:r>
          </a:p>
        </p:txBody>
      </p:sp>
      <p:sp>
        <p:nvSpPr>
          <p:cNvPr id="741" name="Shape 74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5" name="Shape 745"/>
        <p:cNvGrpSpPr/>
        <p:nvPr/>
      </p:nvGrpSpPr>
      <p:grpSpPr>
        <a:xfrm>
          <a:off y="0" x="0"/>
          <a:ext cy="0" cx="0"/>
          <a:chOff y="0" x="0"/>
          <a:chExt cy="0" cx="0"/>
        </a:xfrm>
      </p:grpSpPr>
      <p:sp>
        <p:nvSpPr>
          <p:cNvPr id="746" name="Shape 74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747" name="Shape 747"/>
          <p:cNvSpPr txBox="1"/>
          <p:nvPr/>
        </p:nvSpPr>
        <p:spPr>
          <a:xfrm>
            <a:off y="1347425" x="34402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修正版BA</a:t>
            </a:r>
          </a:p>
        </p:txBody>
      </p:sp>
      <p:sp>
        <p:nvSpPr>
          <p:cNvPr id="748" name="Shape 748"/>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749" name="Shape 749"/>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sp>
        <p:nvSpPr>
          <p:cNvPr id="750" name="Shape 750"/>
          <p:cNvSpPr txBox="1"/>
          <p:nvPr/>
        </p:nvSpPr>
        <p:spPr>
          <a:xfrm>
            <a:off y="0" x="0"/>
            <a:ext cy="3000000" cx="3000000"/>
          </a:xfrm>
          <a:prstGeom prst="rect">
            <a:avLst/>
          </a:prstGeom>
          <a:noFill/>
          <a:ln>
            <a:noFill/>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pic>
        <p:nvPicPr>
          <p:cNvPr id="751" name="Shape 751"/>
          <p:cNvPicPr preferRelativeResize="0"/>
          <p:nvPr/>
        </p:nvPicPr>
        <p:blipFill rotWithShape="1">
          <a:blip r:embed="rId3">
            <a:alphaModFix/>
          </a:blip>
          <a:srcRect t="0" b="0" r="0" l="0"/>
          <a:stretch/>
        </p:blipFill>
        <p:spPr>
          <a:xfrm>
            <a:off y="2370050" x="364825"/>
            <a:ext cy="2575373" cx="3361474"/>
          </a:xfrm>
          <a:prstGeom prst="rect">
            <a:avLst/>
          </a:prstGeom>
          <a:noFill/>
          <a:ln>
            <a:noFill/>
          </a:ln>
        </p:spPr>
      </p:pic>
      <p:pic>
        <p:nvPicPr>
          <p:cNvPr id="752" name="Shape 752"/>
          <p:cNvPicPr preferRelativeResize="0"/>
          <p:nvPr/>
        </p:nvPicPr>
        <p:blipFill rotWithShape="1">
          <a:blip r:embed="rId4">
            <a:alphaModFix/>
          </a:blip>
          <a:srcRect t="0" b="0" r="0" l="0"/>
          <a:stretch/>
        </p:blipFill>
        <p:spPr>
          <a:xfrm>
            <a:off y="2446249" x="4726425"/>
            <a:ext cy="2447098" cx="3495848"/>
          </a:xfrm>
          <a:prstGeom prst="rect">
            <a:avLst/>
          </a:prstGeom>
          <a:noFill/>
          <a:ln>
            <a:noFill/>
          </a:ln>
        </p:spPr>
      </p:pic>
      <p:sp>
        <p:nvSpPr>
          <p:cNvPr id="753" name="Shape 75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7" name="Shape 757"/>
        <p:cNvGrpSpPr/>
        <p:nvPr/>
      </p:nvGrpSpPr>
      <p:grpSpPr>
        <a:xfrm>
          <a:off y="0" x="0"/>
          <a:ext cy="0" cx="0"/>
          <a:chOff y="0" x="0"/>
          <a:chExt cy="0" cx="0"/>
        </a:xfrm>
      </p:grpSpPr>
      <p:sp>
        <p:nvSpPr>
          <p:cNvPr id="758" name="Shape 75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759" name="Shape 759"/>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2</a:t>
            </a:r>
          </a:p>
        </p:txBody>
      </p:sp>
      <p:sp>
        <p:nvSpPr>
          <p:cNvPr id="760" name="Shape 760"/>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761" name="Shape 761"/>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762" name="Shape 762"/>
          <p:cNvPicPr preferRelativeResize="0"/>
          <p:nvPr/>
        </p:nvPicPr>
        <p:blipFill rotWithShape="1">
          <a:blip r:embed="rId3">
            <a:alphaModFix/>
          </a:blip>
          <a:srcRect t="0" b="0" r="0" l="0"/>
          <a:stretch/>
        </p:blipFill>
        <p:spPr>
          <a:xfrm>
            <a:off y="2371574" x="389250"/>
            <a:ext cy="2430025" cx="3471425"/>
          </a:xfrm>
          <a:prstGeom prst="rect">
            <a:avLst/>
          </a:prstGeom>
          <a:noFill/>
          <a:ln>
            <a:noFill/>
          </a:ln>
        </p:spPr>
      </p:pic>
      <p:pic>
        <p:nvPicPr>
          <p:cNvPr id="763" name="Shape 763"/>
          <p:cNvPicPr preferRelativeResize="0"/>
          <p:nvPr/>
        </p:nvPicPr>
        <p:blipFill rotWithShape="1">
          <a:blip r:embed="rId4">
            <a:alphaModFix/>
          </a:blip>
          <a:srcRect t="0" b="0" r="0" l="0"/>
          <a:stretch/>
        </p:blipFill>
        <p:spPr>
          <a:xfrm>
            <a:off y="2463100" x="4586275"/>
            <a:ext cy="2356339" cx="3691325"/>
          </a:xfrm>
          <a:prstGeom prst="rect">
            <a:avLst/>
          </a:prstGeom>
          <a:noFill/>
          <a:ln>
            <a:noFill/>
          </a:ln>
        </p:spPr>
      </p:pic>
      <p:sp>
        <p:nvSpPr>
          <p:cNvPr id="764" name="Shape 764"/>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8" name="Shape 768"/>
        <p:cNvGrpSpPr/>
        <p:nvPr/>
      </p:nvGrpSpPr>
      <p:grpSpPr>
        <a:xfrm>
          <a:off y="0" x="0"/>
          <a:ext cy="0" cx="0"/>
          <a:chOff y="0" x="0"/>
          <a:chExt cy="0" cx="0"/>
        </a:xfrm>
      </p:grpSpPr>
      <p:sp>
        <p:nvSpPr>
          <p:cNvPr id="769" name="Shape 769"/>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770" name="Shape 770"/>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3</a:t>
            </a:r>
          </a:p>
        </p:txBody>
      </p:sp>
      <p:sp>
        <p:nvSpPr>
          <p:cNvPr id="771" name="Shape 771"/>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772" name="Shape 772"/>
          <p:cNvSpPr txBox="1"/>
          <p:nvPr/>
        </p:nvSpPr>
        <p:spPr>
          <a:xfrm>
            <a:off y="1857050" x="5827500"/>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773" name="Shape 773"/>
          <p:cNvPicPr preferRelativeResize="0"/>
          <p:nvPr/>
        </p:nvPicPr>
        <p:blipFill rotWithShape="1">
          <a:blip r:embed="rId3">
            <a:alphaModFix/>
          </a:blip>
          <a:srcRect t="0" b="0" r="0" l="0"/>
          <a:stretch/>
        </p:blipFill>
        <p:spPr>
          <a:xfrm>
            <a:off y="2293850" x="390525"/>
            <a:ext cy="2397223" cx="3424587"/>
          </a:xfrm>
          <a:prstGeom prst="rect">
            <a:avLst/>
          </a:prstGeom>
          <a:noFill/>
          <a:ln>
            <a:noFill/>
          </a:ln>
        </p:spPr>
      </p:pic>
      <p:pic>
        <p:nvPicPr>
          <p:cNvPr id="774" name="Shape 774"/>
          <p:cNvPicPr preferRelativeResize="0"/>
          <p:nvPr/>
        </p:nvPicPr>
        <p:blipFill rotWithShape="1">
          <a:blip r:embed="rId4">
            <a:alphaModFix/>
          </a:blip>
          <a:srcRect t="0" b="0" r="0" l="0"/>
          <a:stretch/>
        </p:blipFill>
        <p:spPr>
          <a:xfrm>
            <a:off y="2325549" x="4505325"/>
            <a:ext cy="2517924" cx="3597023"/>
          </a:xfrm>
          <a:prstGeom prst="rect">
            <a:avLst/>
          </a:prstGeom>
          <a:noFill/>
          <a:ln>
            <a:noFill/>
          </a:ln>
        </p:spPr>
      </p:pic>
      <p:sp>
        <p:nvSpPr>
          <p:cNvPr id="775" name="Shape 77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y="0" x="0"/>
          <a:ext cy="0" cx="0"/>
          <a:chOff y="0" x="0"/>
          <a:chExt cy="0" cx="0"/>
        </a:xfrm>
      </p:grpSpPr>
      <p:sp>
        <p:nvSpPr>
          <p:cNvPr id="89" name="Shape 89"/>
          <p:cNvSpPr/>
          <p:nvPr/>
        </p:nvSpPr>
        <p:spPr>
          <a:xfrm>
            <a:off y="3108200" x="5408575"/>
            <a:ext cy="1531799" cx="3628499"/>
          </a:xfrm>
          <a:prstGeom prst="roundRect">
            <a:avLst>
              <a:gd fmla="val 16667" name="adj"/>
            </a:avLst>
          </a:prstGeom>
          <a:noFill/>
          <a:ln w="19050" cap="flat">
            <a:solidFill>
              <a:srgbClr val="0000FF"/>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90" name="Shape 90"/>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ネットワークとは</a:t>
            </a:r>
          </a:p>
        </p:txBody>
      </p:sp>
      <p:sp>
        <p:nvSpPr>
          <p:cNvPr id="91" name="Shape 91"/>
          <p:cNvSpPr/>
          <p:nvPr/>
        </p:nvSpPr>
        <p:spPr>
          <a:xfrm>
            <a:off y="3008675" x="14269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92" name="Shape 92"/>
          <p:cNvSpPr/>
          <p:nvPr/>
        </p:nvSpPr>
        <p:spPr>
          <a:xfrm>
            <a:off y="2322900"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93" name="Shape 93"/>
          <p:cNvSpPr/>
          <p:nvPr/>
        </p:nvSpPr>
        <p:spPr>
          <a:xfrm>
            <a:off y="3658875"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94" name="Shape 94"/>
          <p:cNvSpPr/>
          <p:nvPr/>
        </p:nvSpPr>
        <p:spPr>
          <a:xfrm>
            <a:off y="3247125" x="28821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95" name="Shape 95"/>
          <p:cNvSpPr/>
          <p:nvPr/>
        </p:nvSpPr>
        <p:spPr>
          <a:xfrm>
            <a:off y="2322900" x="3311025"/>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96" name="Shape 96"/>
          <p:cNvSpPr/>
          <p:nvPr/>
        </p:nvSpPr>
        <p:spPr>
          <a:xfrm>
            <a:off y="3658875" x="38727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97" name="Shape 97"/>
          <p:cNvCxnSpPr>
            <a:stCxn id="92" idx="3"/>
            <a:endCxn id="91" idx="7"/>
          </p:cNvCxnSpPr>
          <p:nvPr/>
        </p:nvCxnSpPr>
        <p:spPr>
          <a:xfrm flipH="1">
            <a:off y="2596633" x="1700765"/>
            <a:ext cy="459000" cx="436800"/>
          </a:xfrm>
          <a:prstGeom prst="straightConnector1">
            <a:avLst/>
          </a:prstGeom>
          <a:noFill/>
          <a:ln w="38100" cap="flat">
            <a:solidFill>
              <a:schemeClr val="dk2"/>
            </a:solidFill>
            <a:prstDash val="solid"/>
            <a:round/>
            <a:headEnd w="med" len="med" type="none"/>
            <a:tailEnd w="med" len="med" type="none"/>
          </a:ln>
        </p:spPr>
      </p:cxnSp>
      <p:cxnSp>
        <p:nvCxnSpPr>
          <p:cNvPr id="98" name="Shape 98"/>
          <p:cNvCxnSpPr>
            <a:stCxn id="92" idx="5"/>
            <a:endCxn id="94" idx="1"/>
          </p:cNvCxnSpPr>
          <p:nvPr/>
        </p:nvCxnSpPr>
        <p:spPr>
          <a:xfrm>
            <a:off y="2596633" x="2364333"/>
            <a:ext cy="697500" cx="564600"/>
          </a:xfrm>
          <a:prstGeom prst="straightConnector1">
            <a:avLst/>
          </a:prstGeom>
          <a:noFill/>
          <a:ln w="38100" cap="flat">
            <a:solidFill>
              <a:schemeClr val="dk2"/>
            </a:solidFill>
            <a:prstDash val="solid"/>
            <a:round/>
            <a:headEnd w="med" len="med" type="none"/>
            <a:tailEnd w="med" len="med" type="none"/>
          </a:ln>
        </p:spPr>
      </p:cxnSp>
      <p:cxnSp>
        <p:nvCxnSpPr>
          <p:cNvPr id="99" name="Shape 99"/>
          <p:cNvCxnSpPr>
            <a:stCxn id="92" idx="4"/>
            <a:endCxn id="93" idx="0"/>
          </p:cNvCxnSpPr>
          <p:nvPr/>
        </p:nvCxnSpPr>
        <p:spPr>
          <a:xfrm>
            <a:off y="2643598" x="2250949"/>
            <a:ext cy="1015200" cx="0"/>
          </a:xfrm>
          <a:prstGeom prst="straightConnector1">
            <a:avLst/>
          </a:prstGeom>
          <a:noFill/>
          <a:ln w="38100" cap="flat">
            <a:solidFill>
              <a:schemeClr val="dk2"/>
            </a:solidFill>
            <a:prstDash val="solid"/>
            <a:round/>
            <a:headEnd w="med" len="med" type="none"/>
            <a:tailEnd w="med" len="med" type="none"/>
          </a:ln>
        </p:spPr>
      </p:cxnSp>
      <p:cxnSp>
        <p:nvCxnSpPr>
          <p:cNvPr id="100" name="Shape 100"/>
          <p:cNvCxnSpPr>
            <a:stCxn id="91" idx="5"/>
            <a:endCxn id="93" idx="1"/>
          </p:cNvCxnSpPr>
          <p:nvPr/>
        </p:nvCxnSpPr>
        <p:spPr>
          <a:xfrm>
            <a:off y="3282408" x="1700633"/>
            <a:ext cy="423300" cx="436800"/>
          </a:xfrm>
          <a:prstGeom prst="straightConnector1">
            <a:avLst/>
          </a:prstGeom>
          <a:noFill/>
          <a:ln w="38100" cap="flat">
            <a:solidFill>
              <a:schemeClr val="dk2"/>
            </a:solidFill>
            <a:prstDash val="solid"/>
            <a:round/>
            <a:headEnd w="med" len="med" type="none"/>
            <a:tailEnd w="med" len="med" type="none"/>
          </a:ln>
        </p:spPr>
      </p:cxnSp>
      <p:cxnSp>
        <p:nvCxnSpPr>
          <p:cNvPr id="101" name="Shape 101"/>
          <p:cNvCxnSpPr>
            <a:stCxn id="95" idx="4"/>
            <a:endCxn id="96" idx="1"/>
          </p:cNvCxnSpPr>
          <p:nvPr/>
        </p:nvCxnSpPr>
        <p:spPr>
          <a:xfrm>
            <a:off y="2643598" x="3471374"/>
            <a:ext cy="1062300" cx="448200"/>
          </a:xfrm>
          <a:prstGeom prst="straightConnector1">
            <a:avLst/>
          </a:prstGeom>
          <a:noFill/>
          <a:ln w="38100" cap="flat">
            <a:solidFill>
              <a:schemeClr val="dk2"/>
            </a:solidFill>
            <a:prstDash val="solid"/>
            <a:round/>
            <a:headEnd w="med" len="med" type="none"/>
            <a:tailEnd w="med" len="med" type="none"/>
          </a:ln>
        </p:spPr>
      </p:cxnSp>
      <p:cxnSp>
        <p:nvCxnSpPr>
          <p:cNvPr id="102" name="Shape 102"/>
          <p:cNvCxnSpPr>
            <a:stCxn id="95" idx="3"/>
            <a:endCxn id="94" idx="0"/>
          </p:cNvCxnSpPr>
          <p:nvPr/>
        </p:nvCxnSpPr>
        <p:spPr>
          <a:xfrm flipH="1">
            <a:off y="2596633" x="3042390"/>
            <a:ext cy="650400" cx="315600"/>
          </a:xfrm>
          <a:prstGeom prst="straightConnector1">
            <a:avLst/>
          </a:prstGeom>
          <a:noFill/>
          <a:ln w="38100" cap="flat">
            <a:solidFill>
              <a:schemeClr val="dk2"/>
            </a:solidFill>
            <a:prstDash val="solid"/>
            <a:round/>
            <a:headEnd w="med" len="med" type="none"/>
            <a:tailEnd w="med" len="med" type="none"/>
          </a:ln>
        </p:spPr>
      </p:cxnSp>
      <p:sp>
        <p:nvSpPr>
          <p:cNvPr id="103" name="Shape 103"/>
          <p:cNvSpPr txBox="1"/>
          <p:nvPr/>
        </p:nvSpPr>
        <p:spPr>
          <a:xfrm>
            <a:off y="2265275" x="6547550"/>
            <a:ext cy="743398" cx="1051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Arial"/>
              <a:ea typeface="Arial"/>
              <a:cs typeface="Arial"/>
              <a:sym typeface="Arial"/>
              <a:rtl val="0"/>
            </a:endParaRPr>
          </a:p>
        </p:txBody>
      </p:sp>
      <p:sp>
        <p:nvSpPr>
          <p:cNvPr id="104" name="Shape 104"/>
          <p:cNvSpPr txBox="1"/>
          <p:nvPr/>
        </p:nvSpPr>
        <p:spPr>
          <a:xfrm>
            <a:off y="2757975" x="5765750"/>
            <a:ext cy="2122499" cx="1833300"/>
          </a:xfrm>
          <a:prstGeom prst="rect">
            <a:avLst/>
          </a:prstGeom>
          <a:noFill/>
          <a:ln>
            <a:noFill/>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05" name="Shape 105"/>
          <p:cNvSpPr txBox="1"/>
          <p:nvPr/>
        </p:nvSpPr>
        <p:spPr>
          <a:xfrm>
            <a:off y="3288075" x="5654800"/>
            <a:ext cy="1313398" cx="70371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例.</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人間関係</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交通網</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www　などを抽象化したもの</a:t>
            </a:r>
          </a:p>
        </p:txBody>
      </p:sp>
      <p:sp>
        <p:nvSpPr>
          <p:cNvPr id="106" name="Shape 10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9" name="Shape 779"/>
        <p:cNvGrpSpPr/>
        <p:nvPr/>
      </p:nvGrpSpPr>
      <p:grpSpPr>
        <a:xfrm>
          <a:off y="0" x="0"/>
          <a:ext cy="0" cx="0"/>
          <a:chOff y="0" x="0"/>
          <a:chExt cy="0" cx="0"/>
        </a:xfrm>
      </p:grpSpPr>
      <p:sp>
        <p:nvSpPr>
          <p:cNvPr id="780" name="Shape 780"/>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781" name="Shape 781"/>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5</a:t>
            </a:r>
          </a:p>
        </p:txBody>
      </p:sp>
      <p:sp>
        <p:nvSpPr>
          <p:cNvPr id="782" name="Shape 782"/>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783" name="Shape 783"/>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784" name="Shape 784"/>
          <p:cNvPicPr preferRelativeResize="0"/>
          <p:nvPr/>
        </p:nvPicPr>
        <p:blipFill rotWithShape="1">
          <a:blip r:embed="rId3">
            <a:alphaModFix/>
          </a:blip>
          <a:srcRect t="0" b="0" r="0" l="0"/>
          <a:stretch/>
        </p:blipFill>
        <p:spPr>
          <a:xfrm>
            <a:off y="2498217" x="619125"/>
            <a:ext cy="2421448" cx="3459199"/>
          </a:xfrm>
          <a:prstGeom prst="rect">
            <a:avLst/>
          </a:prstGeom>
          <a:noFill/>
          <a:ln>
            <a:noFill/>
          </a:ln>
        </p:spPr>
      </p:pic>
      <p:pic>
        <p:nvPicPr>
          <p:cNvPr id="785" name="Shape 785"/>
          <p:cNvPicPr preferRelativeResize="0"/>
          <p:nvPr/>
        </p:nvPicPr>
        <p:blipFill rotWithShape="1">
          <a:blip r:embed="rId4">
            <a:alphaModFix/>
          </a:blip>
          <a:srcRect t="0" b="0" r="0" l="0"/>
          <a:stretch/>
        </p:blipFill>
        <p:spPr>
          <a:xfrm>
            <a:off y="2498236" x="4505325"/>
            <a:ext cy="2421436" cx="3459199"/>
          </a:xfrm>
          <a:prstGeom prst="rect">
            <a:avLst/>
          </a:prstGeom>
          <a:noFill/>
          <a:ln>
            <a:noFill/>
          </a:ln>
        </p:spPr>
      </p:pic>
      <p:sp>
        <p:nvSpPr>
          <p:cNvPr id="786" name="Shape 786"/>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0" name="Shape 790"/>
        <p:cNvGrpSpPr/>
        <p:nvPr/>
      </p:nvGrpSpPr>
      <p:grpSpPr>
        <a:xfrm>
          <a:off y="0" x="0"/>
          <a:ext cy="0" cx="0"/>
          <a:chOff y="0" x="0"/>
          <a:chExt cy="0" cx="0"/>
        </a:xfrm>
      </p:grpSpPr>
      <p:sp>
        <p:nvSpPr>
          <p:cNvPr id="791" name="Shape 791"/>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792" name="Shape 792"/>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10</a:t>
            </a:r>
          </a:p>
        </p:txBody>
      </p:sp>
      <p:sp>
        <p:nvSpPr>
          <p:cNvPr id="793" name="Shape 793"/>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794" name="Shape 794"/>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795" name="Shape 795"/>
          <p:cNvPicPr preferRelativeResize="0"/>
          <p:nvPr/>
        </p:nvPicPr>
        <p:blipFill rotWithShape="1">
          <a:blip r:embed="rId3">
            <a:alphaModFix/>
          </a:blip>
          <a:srcRect t="0" b="0" r="0" l="0"/>
          <a:stretch/>
        </p:blipFill>
        <p:spPr>
          <a:xfrm>
            <a:off y="2523117" x="542925"/>
            <a:ext cy="2472749" cx="3532498"/>
          </a:xfrm>
          <a:prstGeom prst="rect">
            <a:avLst/>
          </a:prstGeom>
          <a:noFill/>
          <a:ln>
            <a:noFill/>
          </a:ln>
        </p:spPr>
      </p:pic>
      <p:pic>
        <p:nvPicPr>
          <p:cNvPr id="796" name="Shape 796"/>
          <p:cNvPicPr preferRelativeResize="0"/>
          <p:nvPr/>
        </p:nvPicPr>
        <p:blipFill rotWithShape="1">
          <a:blip r:embed="rId4">
            <a:alphaModFix/>
          </a:blip>
          <a:srcRect t="0" b="0" r="0" l="0"/>
          <a:stretch/>
        </p:blipFill>
        <p:spPr>
          <a:xfrm>
            <a:off y="2523117" x="4733925"/>
            <a:ext cy="2472749" cx="3532498"/>
          </a:xfrm>
          <a:prstGeom prst="rect">
            <a:avLst/>
          </a:prstGeom>
          <a:noFill/>
          <a:ln>
            <a:noFill/>
          </a:ln>
        </p:spPr>
      </p:pic>
      <p:sp>
        <p:nvSpPr>
          <p:cNvPr id="797" name="Shape 797"/>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1" name="Shape 801"/>
        <p:cNvGrpSpPr/>
        <p:nvPr/>
      </p:nvGrpSpPr>
      <p:grpSpPr>
        <a:xfrm>
          <a:off y="0" x="0"/>
          <a:ext cy="0" cx="0"/>
          <a:chOff y="0" x="0"/>
          <a:chExt cy="0" cx="0"/>
        </a:xfrm>
      </p:grpSpPr>
      <p:sp>
        <p:nvSpPr>
          <p:cNvPr id="802" name="Shape 802"/>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803" name="Shape 803"/>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15</a:t>
            </a:r>
          </a:p>
        </p:txBody>
      </p:sp>
      <p:sp>
        <p:nvSpPr>
          <p:cNvPr id="804" name="Shape 804"/>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805" name="Shape 805"/>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806" name="Shape 806"/>
          <p:cNvPicPr preferRelativeResize="0"/>
          <p:nvPr/>
        </p:nvPicPr>
        <p:blipFill rotWithShape="1">
          <a:blip r:embed="rId3">
            <a:alphaModFix/>
          </a:blip>
          <a:srcRect t="0" b="0" r="0" l="0"/>
          <a:stretch/>
        </p:blipFill>
        <p:spPr>
          <a:xfrm>
            <a:off y="2362142" x="619125"/>
            <a:ext cy="2481324" cx="3544724"/>
          </a:xfrm>
          <a:prstGeom prst="rect">
            <a:avLst/>
          </a:prstGeom>
          <a:noFill/>
          <a:ln>
            <a:noFill/>
          </a:ln>
        </p:spPr>
      </p:pic>
      <p:pic>
        <p:nvPicPr>
          <p:cNvPr id="807" name="Shape 807"/>
          <p:cNvPicPr preferRelativeResize="0"/>
          <p:nvPr/>
        </p:nvPicPr>
        <p:blipFill rotWithShape="1">
          <a:blip r:embed="rId4">
            <a:alphaModFix/>
          </a:blip>
          <a:srcRect t="0" b="0" r="0" l="0"/>
          <a:stretch/>
        </p:blipFill>
        <p:spPr>
          <a:xfrm>
            <a:off y="2362142" x="4810125"/>
            <a:ext cy="2481324" cx="3544749"/>
          </a:xfrm>
          <a:prstGeom prst="rect">
            <a:avLst/>
          </a:prstGeom>
          <a:noFill/>
          <a:ln>
            <a:noFill/>
          </a:ln>
        </p:spPr>
      </p:pic>
      <p:sp>
        <p:nvSpPr>
          <p:cNvPr id="808" name="Shape 808"/>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2" name="Shape 812"/>
        <p:cNvGrpSpPr/>
        <p:nvPr/>
      </p:nvGrpSpPr>
      <p:grpSpPr>
        <a:xfrm>
          <a:off y="0" x="0"/>
          <a:ext cy="0" cx="0"/>
          <a:chOff y="0" x="0"/>
          <a:chExt cy="0" cx="0"/>
        </a:xfrm>
      </p:grpSpPr>
      <p:sp>
        <p:nvSpPr>
          <p:cNvPr id="813" name="Shape 813"/>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814" name="Shape 814"/>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20</a:t>
            </a:r>
          </a:p>
        </p:txBody>
      </p:sp>
      <p:sp>
        <p:nvSpPr>
          <p:cNvPr id="815" name="Shape 815"/>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816" name="Shape 816"/>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817" name="Shape 817"/>
          <p:cNvPicPr preferRelativeResize="0"/>
          <p:nvPr/>
        </p:nvPicPr>
        <p:blipFill rotWithShape="1">
          <a:blip r:embed="rId3">
            <a:alphaModFix/>
          </a:blip>
          <a:srcRect t="0" b="0" r="0" l="0"/>
          <a:stretch/>
        </p:blipFill>
        <p:spPr>
          <a:xfrm>
            <a:off y="2353592" x="542925"/>
            <a:ext cy="2489874" cx="3556948"/>
          </a:xfrm>
          <a:prstGeom prst="rect">
            <a:avLst/>
          </a:prstGeom>
          <a:noFill/>
          <a:ln>
            <a:noFill/>
          </a:ln>
        </p:spPr>
      </p:pic>
      <p:pic>
        <p:nvPicPr>
          <p:cNvPr id="818" name="Shape 818"/>
          <p:cNvPicPr preferRelativeResize="0"/>
          <p:nvPr/>
        </p:nvPicPr>
        <p:blipFill rotWithShape="1">
          <a:blip r:embed="rId4">
            <a:alphaModFix/>
          </a:blip>
          <a:srcRect t="0" b="0" r="0" l="0"/>
          <a:stretch/>
        </p:blipFill>
        <p:spPr>
          <a:xfrm>
            <a:off y="2353602" x="4886325"/>
            <a:ext cy="2489864" cx="3556948"/>
          </a:xfrm>
          <a:prstGeom prst="rect">
            <a:avLst/>
          </a:prstGeom>
          <a:noFill/>
          <a:ln>
            <a:noFill/>
          </a:ln>
        </p:spPr>
      </p:pic>
      <p:sp>
        <p:nvSpPr>
          <p:cNvPr id="819" name="Shape 819"/>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3" name="Shape 823"/>
        <p:cNvGrpSpPr/>
        <p:nvPr/>
      </p:nvGrpSpPr>
      <p:grpSpPr>
        <a:xfrm>
          <a:off y="0" x="0"/>
          <a:ext cy="0" cx="0"/>
          <a:chOff y="0" x="0"/>
          <a:chExt cy="0" cx="0"/>
        </a:xfrm>
      </p:grpSpPr>
      <p:sp>
        <p:nvSpPr>
          <p:cNvPr id="824" name="Shape 824"/>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実験結果</a:t>
            </a:r>
          </a:p>
        </p:txBody>
      </p:sp>
      <p:sp>
        <p:nvSpPr>
          <p:cNvPr id="825" name="Shape 825"/>
          <p:cNvSpPr txBox="1"/>
          <p:nvPr/>
        </p:nvSpPr>
        <p:spPr>
          <a:xfrm>
            <a:off y="1347425" x="3211625"/>
            <a:ext cy="366599" cx="2333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追加する枝の数 30</a:t>
            </a:r>
          </a:p>
        </p:txBody>
      </p:sp>
      <p:sp>
        <p:nvSpPr>
          <p:cNvPr id="826" name="Shape 826"/>
          <p:cNvSpPr txBox="1"/>
          <p:nvPr/>
        </p:nvSpPr>
        <p:spPr>
          <a:xfrm>
            <a:off y="1857050" x="13439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記憶有り</a:t>
            </a:r>
          </a:p>
        </p:txBody>
      </p:sp>
      <p:sp>
        <p:nvSpPr>
          <p:cNvPr id="827" name="Shape 827"/>
          <p:cNvSpPr txBox="1"/>
          <p:nvPr/>
        </p:nvSpPr>
        <p:spPr>
          <a:xfrm>
            <a:off y="1857050" x="5839725"/>
            <a:ext cy="513000" cx="15881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400" lang="ja" i="0">
                <a:solidFill>
                  <a:srgbClr val="000000"/>
                </a:solidFill>
                <a:latin typeface="Verdana"/>
                <a:ea typeface="Verdana"/>
                <a:cs typeface="Verdana"/>
                <a:sym typeface="Verdana"/>
                <a:rtl val="0"/>
              </a:rPr>
              <a:t>記憶無し</a:t>
            </a:r>
          </a:p>
        </p:txBody>
      </p:sp>
      <p:pic>
        <p:nvPicPr>
          <p:cNvPr id="828" name="Shape 828"/>
          <p:cNvPicPr preferRelativeResize="0"/>
          <p:nvPr/>
        </p:nvPicPr>
        <p:blipFill rotWithShape="1">
          <a:blip r:embed="rId3">
            <a:alphaModFix/>
          </a:blip>
          <a:srcRect t="0" b="0" r="0" l="0"/>
          <a:stretch/>
        </p:blipFill>
        <p:spPr>
          <a:xfrm>
            <a:off y="2429792" x="542925"/>
            <a:ext cy="2489874" cx="3556948"/>
          </a:xfrm>
          <a:prstGeom prst="rect">
            <a:avLst/>
          </a:prstGeom>
          <a:noFill/>
          <a:ln>
            <a:noFill/>
          </a:ln>
        </p:spPr>
      </p:pic>
      <p:pic>
        <p:nvPicPr>
          <p:cNvPr id="829" name="Shape 829"/>
          <p:cNvPicPr preferRelativeResize="0"/>
          <p:nvPr/>
        </p:nvPicPr>
        <p:blipFill rotWithShape="1">
          <a:blip r:embed="rId4">
            <a:alphaModFix/>
          </a:blip>
          <a:srcRect t="0" b="0" r="0" l="0"/>
          <a:stretch/>
        </p:blipFill>
        <p:spPr>
          <a:xfrm>
            <a:off y="2353592" x="4657725"/>
            <a:ext cy="2489874" cx="3556964"/>
          </a:xfrm>
          <a:prstGeom prst="rect">
            <a:avLst/>
          </a:prstGeom>
          <a:noFill/>
          <a:ln>
            <a:noFill/>
          </a:ln>
        </p:spPr>
      </p:pic>
      <p:sp>
        <p:nvSpPr>
          <p:cNvPr id="830" name="Shape 830"/>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4" name="Shape 834"/>
        <p:cNvGrpSpPr/>
        <p:nvPr/>
      </p:nvGrpSpPr>
      <p:grpSpPr>
        <a:xfrm>
          <a:off y="0" x="0"/>
          <a:ext cy="0" cx="0"/>
          <a:chOff y="0" x="0"/>
          <a:chExt cy="0" cx="0"/>
        </a:xfrm>
      </p:grpSpPr>
      <p:sp>
        <p:nvSpPr>
          <p:cNvPr id="835" name="Shape 835"/>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成立したものを表にまとめると</a:t>
            </a:r>
          </a:p>
        </p:txBody>
      </p:sp>
      <p:sp>
        <p:nvSpPr>
          <p:cNvPr id="836" name="Shape 836"/>
          <p:cNvSpPr txBox="1"/>
          <p:nvPr/>
        </p:nvSpPr>
        <p:spPr>
          <a:xfrm>
            <a:off y="1200825" x="653950"/>
            <a:ext cy="821099" cx="77822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graphicFrame>
        <p:nvGraphicFramePr>
          <p:cNvPr id="837" name="Shape 837"/>
          <p:cNvGraphicFramePr/>
          <p:nvPr/>
        </p:nvGraphicFramePr>
        <p:xfrm>
          <a:off y="1200825" x="1512100"/>
          <a:ext cy="3000000" cx="3000000"/>
        </p:xfrm>
        <a:graphic>
          <a:graphicData uri="http://schemas.openxmlformats.org/drawingml/2006/table">
            <a:tbl>
              <a:tblPr>
                <a:noFill/>
                <a:tableStyleId>{34418019-9589-4640-92B8-A6C416936B5B}</a:tableStyleId>
              </a:tblPr>
              <a:tblGrid>
                <a:gridCol w="1335375"/>
                <a:gridCol w="1091025"/>
                <a:gridCol w="1213200"/>
                <a:gridCol w="1213200"/>
                <a:gridCol w="1518625"/>
              </a:tblGrid>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追加する枝m</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記憶有(回数)</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記憶有(%)</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記憶無(回数)</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記憶無(%)</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m=1(修正BA)</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0</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m=2</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6798</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67.98</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8385</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83.85</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m=3</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9790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97.90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8474</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84.74</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m=5</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9923</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99.23</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9282</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92.82</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m=10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9998</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99.98</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9928</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99.28</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m=15</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9999</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99.99</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9962</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99.62</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m=20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10000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100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9977</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99.77</a:t>
                      </a:r>
                    </a:p>
                  </a:txBody>
                  <a:tcPr marR="91425" marB="91425" marT="91425" marL="91425"/>
                </a:tc>
              </a:tr>
              <a:tr h="330625">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m=30</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9999</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99.99</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9983</a:t>
                      </a:r>
                    </a:p>
                  </a:txBody>
                  <a:tcPr marR="91425" marB="91425" marT="91425" marL="91425"/>
                </a:tc>
                <a:tc>
                  <a:txBody>
                    <a:bodyPr>
                      <a:noAutofit/>
                    </a:bodyPr>
                    <a:lstStyle/>
                    <a:p>
                      <a:pPr algn="l" rtl="0" lvl="0" marR="0" indent="0" marL="0">
                        <a:lnSpc>
                          <a:spcPct val="100000"/>
                        </a:lnSpc>
                        <a:spcBef>
                          <a:spcPts val="0"/>
                        </a:spcBef>
                        <a:spcAft>
                          <a:spcPts val="0"/>
                        </a:spcAft>
                        <a:buClr>
                          <a:srgbClr val="000000"/>
                        </a:buClr>
                        <a:buSzPct val="25000"/>
                        <a:buFont typeface="Arial"/>
                        <a:buNone/>
                      </a:pPr>
                      <a:r>
                        <a:rPr strike="noStrike" u="none" cap="none" baseline="0" sz="1400" lang="ja">
                          <a:rtl val="0"/>
                        </a:rPr>
                        <a:t>99.83</a:t>
                      </a:r>
                    </a:p>
                  </a:txBody>
                  <a:tcPr marR="91425" marB="91425" marT="91425" marL="91425"/>
                </a:tc>
              </a:tr>
            </a:tbl>
          </a:graphicData>
        </a:graphic>
      </p:graphicFrame>
      <p:sp>
        <p:nvSpPr>
          <p:cNvPr id="838" name="Shape 838"/>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2" name="Shape 842"/>
        <p:cNvGrpSpPr/>
        <p:nvPr/>
      </p:nvGrpSpPr>
      <p:grpSpPr>
        <a:xfrm>
          <a:off y="0" x="0"/>
          <a:ext cy="0" cx="0"/>
          <a:chOff y="0" x="0"/>
          <a:chExt cy="0" cx="0"/>
        </a:xfrm>
      </p:grpSpPr>
      <p:sp>
        <p:nvSpPr>
          <p:cNvPr id="843" name="Shape 843"/>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枝数による情報伝搬速度の変化</a:t>
            </a:r>
          </a:p>
        </p:txBody>
      </p:sp>
      <p:pic>
        <p:nvPicPr>
          <p:cNvPr id="844" name="Shape 844"/>
          <p:cNvPicPr preferRelativeResize="0"/>
          <p:nvPr/>
        </p:nvPicPr>
        <p:blipFill rotWithShape="1">
          <a:blip r:embed="rId3">
            <a:alphaModFix/>
          </a:blip>
          <a:srcRect t="0" b="0" r="0" l="0"/>
          <a:stretch/>
        </p:blipFill>
        <p:spPr>
          <a:xfrm>
            <a:off y="1403250" x="1439950"/>
            <a:ext cy="3473350" cx="6134799"/>
          </a:xfrm>
          <a:prstGeom prst="rect">
            <a:avLst/>
          </a:prstGeom>
          <a:noFill/>
          <a:ln>
            <a:noFill/>
          </a:ln>
        </p:spPr>
      </p:pic>
      <p:sp>
        <p:nvSpPr>
          <p:cNvPr id="845" name="Shape 845"/>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9" name="Shape 849"/>
        <p:cNvGrpSpPr/>
        <p:nvPr/>
      </p:nvGrpSpPr>
      <p:grpSpPr>
        <a:xfrm>
          <a:off y="0" x="0"/>
          <a:ext cy="0" cx="0"/>
          <a:chOff y="0" x="0"/>
          <a:chExt cy="0" cx="0"/>
        </a:xfrm>
      </p:grpSpPr>
      <p:sp>
        <p:nvSpPr>
          <p:cNvPr id="850" name="Shape 850"/>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結果まとめ</a:t>
            </a:r>
          </a:p>
        </p:txBody>
      </p:sp>
      <p:sp>
        <p:nvSpPr>
          <p:cNvPr id="851" name="Shape 851"/>
          <p:cNvSpPr txBox="1"/>
          <p:nvPr/>
        </p:nvSpPr>
        <p:spPr>
          <a:xfrm>
            <a:off y="1482200" x="959875"/>
            <a:ext cy="743399" cx="75132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・修正版BAモデルで生成したネットワークでは</a:t>
            </a:r>
          </a:p>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　記憶有り無しいずれにおいても</a:t>
            </a:r>
            <a:r>
              <a:rPr sz="1800" lang="ja">
                <a:latin typeface="Verdana"/>
                <a:ea typeface="Verdana"/>
                <a:cs typeface="Verdana"/>
                <a:sym typeface="Verdana"/>
                <a:rtl val="0"/>
              </a:rPr>
              <a:t>初期情報源が１個の場合は</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　</a:t>
            </a:r>
            <a:r>
              <a:rPr strike="noStrike" u="none" b="0" cap="none" baseline="0" sz="1800" lang="ja" i="0">
                <a:solidFill>
                  <a:srgbClr val="000000"/>
                </a:solidFill>
                <a:latin typeface="Verdana"/>
                <a:ea typeface="Verdana"/>
                <a:cs typeface="Verdana"/>
                <a:sym typeface="Verdana"/>
                <a:rtl val="0"/>
              </a:rPr>
              <a:t>[TTMO]の定理は不成立</a:t>
            </a:r>
          </a:p>
        </p:txBody>
      </p:sp>
      <p:sp>
        <p:nvSpPr>
          <p:cNvPr id="852" name="Shape 852"/>
          <p:cNvSpPr txBox="1"/>
          <p:nvPr/>
        </p:nvSpPr>
        <p:spPr>
          <a:xfrm>
            <a:off y="2561300" x="929125"/>
            <a:ext cy="989400" cx="80750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・記憶有り無しにいずれにおいても，</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　</a:t>
            </a:r>
            <a:r>
              <a:rPr strike="noStrike" u="none" b="0" cap="none" baseline="0" sz="1800" lang="ja" i="0">
                <a:solidFill>
                  <a:srgbClr val="000000"/>
                </a:solidFill>
                <a:latin typeface="Verdana"/>
                <a:ea typeface="Verdana"/>
                <a:cs typeface="Verdana"/>
                <a:sym typeface="Verdana"/>
                <a:rtl val="0"/>
              </a:rPr>
              <a:t>BAモデルでネットワークを生成する際の枝の本数が増えると</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　</a:t>
            </a:r>
            <a:r>
              <a:rPr strike="noStrike" u="none" b="0" cap="none" baseline="0" sz="1800" lang="ja" i="0">
                <a:solidFill>
                  <a:srgbClr val="000000"/>
                </a:solidFill>
                <a:latin typeface="Verdana"/>
                <a:ea typeface="Verdana"/>
                <a:cs typeface="Verdana"/>
                <a:sym typeface="Verdana"/>
                <a:rtl val="0"/>
              </a:rPr>
              <a:t>次数が小さい点を優先する乱択が速く伝搬できるネットワークが増える</a:t>
            </a:r>
          </a:p>
        </p:txBody>
      </p:sp>
      <p:sp>
        <p:nvSpPr>
          <p:cNvPr id="853" name="Shape 853"/>
          <p:cNvSpPr txBox="1"/>
          <p:nvPr/>
        </p:nvSpPr>
        <p:spPr>
          <a:xfrm>
            <a:off y="3882525" x="930375"/>
            <a:ext cy="743398" cx="6371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・記憶有り無しで多少の違いが出た</a:t>
            </a:r>
          </a:p>
        </p:txBody>
      </p:sp>
      <p:sp>
        <p:nvSpPr>
          <p:cNvPr id="854" name="Shape 854"/>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8" name="Shape 858"/>
        <p:cNvGrpSpPr/>
        <p:nvPr/>
      </p:nvGrpSpPr>
      <p:grpSpPr>
        <a:xfrm>
          <a:off y="0" x="0"/>
          <a:ext cy="0" cx="0"/>
          <a:chOff y="0" x="0"/>
          <a:chExt cy="0" cx="0"/>
        </a:xfrm>
      </p:grpSpPr>
      <p:sp>
        <p:nvSpPr>
          <p:cNvPr id="859" name="Shape 859"/>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今後の課題</a:t>
            </a:r>
          </a:p>
        </p:txBody>
      </p:sp>
      <p:sp>
        <p:nvSpPr>
          <p:cNvPr id="860" name="Shape 860"/>
          <p:cNvSpPr txBox="1"/>
          <p:nvPr/>
        </p:nvSpPr>
        <p:spPr>
          <a:xfrm>
            <a:off y="2487550" x="1567025"/>
            <a:ext cy="1294200" cx="66258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2400" lang="ja" i="0">
                <a:solidFill>
                  <a:srgbClr val="000000"/>
                </a:solidFill>
                <a:latin typeface="Verdana"/>
                <a:ea typeface="Verdana"/>
                <a:cs typeface="Verdana"/>
                <a:sym typeface="Verdana"/>
                <a:rtl val="0"/>
              </a:rPr>
              <a:t>Uncorrelated性の検証ができるようにする</a:t>
            </a:r>
          </a:p>
        </p:txBody>
      </p:sp>
      <p:sp>
        <p:nvSpPr>
          <p:cNvPr id="861" name="Shape 861"/>
          <p:cNvSpPr txBox="1"/>
          <p:nvPr/>
        </p:nvSpPr>
        <p:spPr>
          <a:xfrm>
            <a:off y="2740750" x="1821425"/>
            <a:ext cy="743398" cx="6371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862" name="Shape 862"/>
          <p:cNvSpPr txBox="1"/>
          <p:nvPr/>
        </p:nvSpPr>
        <p:spPr>
          <a:xfrm>
            <a:off y="3539625" x="835750"/>
            <a:ext cy="1249798" cx="6371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863" name="Shape 86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y="0" x="0"/>
          <a:ext cy="0" cx="0"/>
          <a:chOff y="0" x="0"/>
          <a:chExt cy="0" cx="0"/>
        </a:xfrm>
      </p:grpSpPr>
      <p:sp>
        <p:nvSpPr>
          <p:cNvPr id="111" name="Shape 111"/>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ネットワーク上の伝搬</a:t>
            </a:r>
          </a:p>
        </p:txBody>
      </p:sp>
      <p:sp>
        <p:nvSpPr>
          <p:cNvPr id="112" name="Shape 112"/>
          <p:cNvSpPr txBox="1"/>
          <p:nvPr/>
        </p:nvSpPr>
        <p:spPr>
          <a:xfrm>
            <a:off y="1437975" x="1050825"/>
            <a:ext cy="743398" cx="6371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400" lang="ja" i="0">
                <a:solidFill>
                  <a:srgbClr val="000000"/>
                </a:solidFill>
                <a:latin typeface="Arial"/>
                <a:ea typeface="Arial"/>
                <a:cs typeface="Arial"/>
                <a:sym typeface="Arial"/>
                <a:rtl val="0"/>
              </a:rPr>
              <a:t>情報はネットワークを介して伝搬される</a:t>
            </a:r>
          </a:p>
        </p:txBody>
      </p:sp>
      <p:sp>
        <p:nvSpPr>
          <p:cNvPr id="113" name="Shape 113"/>
          <p:cNvSpPr/>
          <p:nvPr/>
        </p:nvSpPr>
        <p:spPr>
          <a:xfrm>
            <a:off y="3008675" x="14269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14" name="Shape 114"/>
          <p:cNvSpPr/>
          <p:nvPr/>
        </p:nvSpPr>
        <p:spPr>
          <a:xfrm>
            <a:off y="2322900"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15" name="Shape 115"/>
          <p:cNvSpPr/>
          <p:nvPr/>
        </p:nvSpPr>
        <p:spPr>
          <a:xfrm>
            <a:off y="3658875"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16" name="Shape 116"/>
          <p:cNvSpPr/>
          <p:nvPr/>
        </p:nvSpPr>
        <p:spPr>
          <a:xfrm>
            <a:off y="3247125" x="28821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17" name="Shape 117"/>
          <p:cNvSpPr/>
          <p:nvPr/>
        </p:nvSpPr>
        <p:spPr>
          <a:xfrm>
            <a:off y="2322900" x="3311025"/>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18" name="Shape 118"/>
          <p:cNvSpPr/>
          <p:nvPr/>
        </p:nvSpPr>
        <p:spPr>
          <a:xfrm>
            <a:off y="3658875" x="38727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119" name="Shape 119"/>
          <p:cNvCxnSpPr>
            <a:stCxn id="114" idx="3"/>
            <a:endCxn id="113" idx="7"/>
          </p:cNvCxnSpPr>
          <p:nvPr/>
        </p:nvCxnSpPr>
        <p:spPr>
          <a:xfrm flipH="1">
            <a:off y="2596633" x="1700765"/>
            <a:ext cy="459000" cx="436800"/>
          </a:xfrm>
          <a:prstGeom prst="straightConnector1">
            <a:avLst/>
          </a:prstGeom>
          <a:noFill/>
          <a:ln w="38100" cap="flat">
            <a:solidFill>
              <a:schemeClr val="dk2"/>
            </a:solidFill>
            <a:prstDash val="solid"/>
            <a:round/>
            <a:headEnd w="med" len="med" type="none"/>
            <a:tailEnd w="med" len="med" type="none"/>
          </a:ln>
        </p:spPr>
      </p:cxnSp>
      <p:cxnSp>
        <p:nvCxnSpPr>
          <p:cNvPr id="120" name="Shape 120"/>
          <p:cNvCxnSpPr>
            <a:stCxn id="114" idx="5"/>
            <a:endCxn id="116" idx="1"/>
          </p:cNvCxnSpPr>
          <p:nvPr/>
        </p:nvCxnSpPr>
        <p:spPr>
          <a:xfrm>
            <a:off y="2596633" x="2364333"/>
            <a:ext cy="697500" cx="564600"/>
          </a:xfrm>
          <a:prstGeom prst="straightConnector1">
            <a:avLst/>
          </a:prstGeom>
          <a:noFill/>
          <a:ln w="38100" cap="flat">
            <a:solidFill>
              <a:schemeClr val="dk2"/>
            </a:solidFill>
            <a:prstDash val="solid"/>
            <a:round/>
            <a:headEnd w="med" len="med" type="none"/>
            <a:tailEnd w="med" len="med" type="none"/>
          </a:ln>
        </p:spPr>
      </p:cxnSp>
      <p:cxnSp>
        <p:nvCxnSpPr>
          <p:cNvPr id="121" name="Shape 121"/>
          <p:cNvCxnSpPr>
            <a:stCxn id="114" idx="4"/>
            <a:endCxn id="115" idx="0"/>
          </p:cNvCxnSpPr>
          <p:nvPr/>
        </p:nvCxnSpPr>
        <p:spPr>
          <a:xfrm>
            <a:off y="2643598" x="2250949"/>
            <a:ext cy="1015200" cx="0"/>
          </a:xfrm>
          <a:prstGeom prst="straightConnector1">
            <a:avLst/>
          </a:prstGeom>
          <a:noFill/>
          <a:ln w="38100" cap="flat">
            <a:solidFill>
              <a:schemeClr val="dk2"/>
            </a:solidFill>
            <a:prstDash val="solid"/>
            <a:round/>
            <a:headEnd w="med" len="med" type="none"/>
            <a:tailEnd w="med" len="med" type="none"/>
          </a:ln>
        </p:spPr>
      </p:cxnSp>
      <p:cxnSp>
        <p:nvCxnSpPr>
          <p:cNvPr id="122" name="Shape 122"/>
          <p:cNvCxnSpPr>
            <a:stCxn id="113" idx="5"/>
            <a:endCxn id="115" idx="1"/>
          </p:cNvCxnSpPr>
          <p:nvPr/>
        </p:nvCxnSpPr>
        <p:spPr>
          <a:xfrm>
            <a:off y="3282408" x="1700633"/>
            <a:ext cy="423300" cx="436800"/>
          </a:xfrm>
          <a:prstGeom prst="straightConnector1">
            <a:avLst/>
          </a:prstGeom>
          <a:noFill/>
          <a:ln w="38100" cap="flat">
            <a:solidFill>
              <a:schemeClr val="dk2"/>
            </a:solidFill>
            <a:prstDash val="solid"/>
            <a:round/>
            <a:headEnd w="med" len="med" type="none"/>
            <a:tailEnd w="med" len="med" type="none"/>
          </a:ln>
        </p:spPr>
      </p:cxnSp>
      <p:cxnSp>
        <p:nvCxnSpPr>
          <p:cNvPr id="123" name="Shape 123"/>
          <p:cNvCxnSpPr>
            <a:stCxn id="117" idx="4"/>
            <a:endCxn id="118" idx="1"/>
          </p:cNvCxnSpPr>
          <p:nvPr/>
        </p:nvCxnSpPr>
        <p:spPr>
          <a:xfrm>
            <a:off y="2643598" x="3471374"/>
            <a:ext cy="1062300" cx="448200"/>
          </a:xfrm>
          <a:prstGeom prst="straightConnector1">
            <a:avLst/>
          </a:prstGeom>
          <a:noFill/>
          <a:ln w="38100" cap="flat">
            <a:solidFill>
              <a:schemeClr val="dk2"/>
            </a:solidFill>
            <a:prstDash val="solid"/>
            <a:round/>
            <a:headEnd w="med" len="med" type="none"/>
            <a:tailEnd w="med" len="med" type="none"/>
          </a:ln>
        </p:spPr>
      </p:cxnSp>
      <p:cxnSp>
        <p:nvCxnSpPr>
          <p:cNvPr id="124" name="Shape 124"/>
          <p:cNvCxnSpPr>
            <a:stCxn id="117" idx="3"/>
            <a:endCxn id="116" idx="0"/>
          </p:cNvCxnSpPr>
          <p:nvPr/>
        </p:nvCxnSpPr>
        <p:spPr>
          <a:xfrm flipH="1">
            <a:off y="2596633" x="3042390"/>
            <a:ext cy="650400" cx="315600"/>
          </a:xfrm>
          <a:prstGeom prst="straightConnector1">
            <a:avLst/>
          </a:prstGeom>
          <a:noFill/>
          <a:ln w="38100" cap="flat">
            <a:solidFill>
              <a:schemeClr val="dk2"/>
            </a:solidFill>
            <a:prstDash val="solid"/>
            <a:round/>
            <a:headEnd w="med" len="med" type="none"/>
            <a:tailEnd w="med" len="med" type="none"/>
          </a:ln>
        </p:spPr>
      </p:cxnSp>
      <p:sp>
        <p:nvSpPr>
          <p:cNvPr id="125" name="Shape 125"/>
          <p:cNvSpPr txBox="1"/>
          <p:nvPr/>
        </p:nvSpPr>
        <p:spPr>
          <a:xfrm>
            <a:off y="2265275" x="6547550"/>
            <a:ext cy="743398" cx="1051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Arial"/>
              <a:ea typeface="Arial"/>
              <a:cs typeface="Arial"/>
              <a:sym typeface="Arial"/>
              <a:rtl val="0"/>
            </a:endParaRPr>
          </a:p>
        </p:txBody>
      </p:sp>
      <p:sp>
        <p:nvSpPr>
          <p:cNvPr id="126" name="Shape 126"/>
          <p:cNvSpPr txBox="1"/>
          <p:nvPr/>
        </p:nvSpPr>
        <p:spPr>
          <a:xfrm>
            <a:off y="2757975" x="5765750"/>
            <a:ext cy="2122499" cx="1833300"/>
          </a:xfrm>
          <a:prstGeom prst="rect">
            <a:avLst/>
          </a:prstGeom>
          <a:noFill/>
          <a:ln>
            <a:noFill/>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127" name="Shape 127"/>
          <p:cNvCxnSpPr/>
          <p:nvPr/>
        </p:nvCxnSpPr>
        <p:spPr>
          <a:xfrm rot="10800000">
            <a:off y="2917725" x="2405300"/>
            <a:ext cy="254399" cx="232198"/>
          </a:xfrm>
          <a:prstGeom prst="straightConnector1">
            <a:avLst/>
          </a:prstGeom>
          <a:noFill/>
          <a:ln w="19050" cap="flat">
            <a:solidFill>
              <a:schemeClr val="dk2"/>
            </a:solidFill>
            <a:prstDash val="solid"/>
            <a:round/>
            <a:headEnd w="med" len="med" type="none"/>
            <a:tailEnd w="lg" len="lg" type="triangle"/>
          </a:ln>
        </p:spPr>
      </p:cxnSp>
      <p:cxnSp>
        <p:nvCxnSpPr>
          <p:cNvPr id="128" name="Shape 128"/>
          <p:cNvCxnSpPr/>
          <p:nvPr/>
        </p:nvCxnSpPr>
        <p:spPr>
          <a:xfrm rot="10800000" flipH="1">
            <a:off y="2841425" x="3240950"/>
            <a:ext cy="377399" cx="150299"/>
          </a:xfrm>
          <a:prstGeom prst="straightConnector1">
            <a:avLst/>
          </a:prstGeom>
          <a:noFill/>
          <a:ln w="19050" cap="flat">
            <a:solidFill>
              <a:schemeClr val="dk2"/>
            </a:solidFill>
            <a:prstDash val="solid"/>
            <a:round/>
            <a:headEnd w="med" len="med" type="none"/>
            <a:tailEnd w="lg" len="lg" type="triangle"/>
          </a:ln>
        </p:spPr>
      </p:cxnSp>
      <p:sp>
        <p:nvSpPr>
          <p:cNvPr id="129" name="Shape 129"/>
          <p:cNvSpPr txBox="1"/>
          <p:nvPr/>
        </p:nvSpPr>
        <p:spPr>
          <a:xfrm>
            <a:off y="3228675" x="4925900"/>
            <a:ext cy="1163099" cx="3386100"/>
          </a:xfrm>
          <a:prstGeom prst="rect">
            <a:avLst/>
          </a:prstGeom>
          <a:noFill/>
          <a:ln w="9525" cap="flat">
            <a:solidFill>
              <a:srgbClr val="0000FF"/>
            </a:solidFill>
            <a:prstDash val="solid"/>
            <a:round/>
            <a:headEnd w="med" len="med" type="none"/>
            <a:tailEnd w="med" len="med" type="none"/>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tl val="0"/>
              </a:rPr>
              <a:t>例</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噂話,</a:t>
            </a:r>
            <a:r>
              <a:rPr sz="1800" lang="ja">
                <a:latin typeface="Verdana"/>
                <a:ea typeface="Verdana"/>
                <a:cs typeface="Verdana"/>
                <a:sym typeface="Verdana"/>
                <a:rtl val="0"/>
              </a:rPr>
              <a:t>インフルエンザ,</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tl val="0"/>
              </a:rPr>
              <a:t>コンピュータウイルスなど</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rtl val="0"/>
            </a:endParaRPr>
          </a:p>
        </p:txBody>
      </p:sp>
      <p:sp>
        <p:nvSpPr>
          <p:cNvPr id="130" name="Shape 130"/>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4" name="Shape 134"/>
        <p:cNvGrpSpPr/>
        <p:nvPr/>
      </p:nvGrpSpPr>
      <p:grpSpPr>
        <a:xfrm>
          <a:off y="0" x="0"/>
          <a:ext cy="0" cx="0"/>
          <a:chOff y="0" x="0"/>
          <a:chExt cy="0" cx="0"/>
        </a:xfrm>
      </p:grpSpPr>
      <p:sp>
        <p:nvSpPr>
          <p:cNvPr id="135" name="Shape 135"/>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ネットワーク上の伝搬</a:t>
            </a:r>
          </a:p>
        </p:txBody>
      </p:sp>
      <p:sp>
        <p:nvSpPr>
          <p:cNvPr id="136" name="Shape 136"/>
          <p:cNvSpPr txBox="1"/>
          <p:nvPr/>
        </p:nvSpPr>
        <p:spPr>
          <a:xfrm>
            <a:off y="1437975" x="1050825"/>
            <a:ext cy="743398" cx="6371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400" lang="ja" i="0">
                <a:solidFill>
                  <a:srgbClr val="000000"/>
                </a:solidFill>
                <a:latin typeface="Arial"/>
                <a:ea typeface="Arial"/>
                <a:cs typeface="Arial"/>
                <a:sym typeface="Arial"/>
                <a:rtl val="0"/>
              </a:rPr>
              <a:t>情報はネットワークを介して伝搬される</a:t>
            </a:r>
          </a:p>
        </p:txBody>
      </p:sp>
      <p:sp>
        <p:nvSpPr>
          <p:cNvPr id="137" name="Shape 137"/>
          <p:cNvSpPr/>
          <p:nvPr/>
        </p:nvSpPr>
        <p:spPr>
          <a:xfrm>
            <a:off y="3008675" x="14269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38" name="Shape 138"/>
          <p:cNvSpPr/>
          <p:nvPr/>
        </p:nvSpPr>
        <p:spPr>
          <a:xfrm>
            <a:off y="2322900" x="20906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39" name="Shape 139"/>
          <p:cNvSpPr/>
          <p:nvPr/>
        </p:nvSpPr>
        <p:spPr>
          <a:xfrm>
            <a:off y="3658875" x="20906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40" name="Shape 140"/>
          <p:cNvSpPr/>
          <p:nvPr/>
        </p:nvSpPr>
        <p:spPr>
          <a:xfrm>
            <a:off y="3247125" x="28821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41" name="Shape 141"/>
          <p:cNvSpPr/>
          <p:nvPr/>
        </p:nvSpPr>
        <p:spPr>
          <a:xfrm>
            <a:off y="2322900" x="3311025"/>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42" name="Shape 142"/>
          <p:cNvSpPr/>
          <p:nvPr/>
        </p:nvSpPr>
        <p:spPr>
          <a:xfrm>
            <a:off y="3658875" x="3872700"/>
            <a:ext cy="320698" cx="320698"/>
          </a:xfrm>
          <a:prstGeom prst="flowChartConnector">
            <a:avLst/>
          </a:prstGeom>
          <a:solidFill>
            <a:srgbClr val="FF00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143" name="Shape 143"/>
          <p:cNvCxnSpPr>
            <a:stCxn id="138" idx="3"/>
            <a:endCxn id="137" idx="7"/>
          </p:cNvCxnSpPr>
          <p:nvPr/>
        </p:nvCxnSpPr>
        <p:spPr>
          <a:xfrm flipH="1">
            <a:off y="2596633" x="1700765"/>
            <a:ext cy="459000" cx="436800"/>
          </a:xfrm>
          <a:prstGeom prst="straightConnector1">
            <a:avLst/>
          </a:prstGeom>
          <a:noFill/>
          <a:ln w="38100" cap="flat">
            <a:solidFill>
              <a:schemeClr val="dk2"/>
            </a:solidFill>
            <a:prstDash val="solid"/>
            <a:round/>
            <a:headEnd w="med" len="med" type="none"/>
            <a:tailEnd w="med" len="med" type="none"/>
          </a:ln>
        </p:spPr>
      </p:cxnSp>
      <p:cxnSp>
        <p:nvCxnSpPr>
          <p:cNvPr id="144" name="Shape 144"/>
          <p:cNvCxnSpPr>
            <a:stCxn id="138" idx="5"/>
            <a:endCxn id="140" idx="1"/>
          </p:cNvCxnSpPr>
          <p:nvPr/>
        </p:nvCxnSpPr>
        <p:spPr>
          <a:xfrm>
            <a:off y="2596633" x="2364333"/>
            <a:ext cy="697500" cx="564600"/>
          </a:xfrm>
          <a:prstGeom prst="straightConnector1">
            <a:avLst/>
          </a:prstGeom>
          <a:noFill/>
          <a:ln w="38100" cap="flat">
            <a:solidFill>
              <a:schemeClr val="dk2"/>
            </a:solidFill>
            <a:prstDash val="solid"/>
            <a:round/>
            <a:headEnd w="med" len="med" type="none"/>
            <a:tailEnd w="med" len="med" type="none"/>
          </a:ln>
        </p:spPr>
      </p:cxnSp>
      <p:cxnSp>
        <p:nvCxnSpPr>
          <p:cNvPr id="145" name="Shape 145"/>
          <p:cNvCxnSpPr>
            <a:stCxn id="138" idx="4"/>
            <a:endCxn id="139" idx="0"/>
          </p:cNvCxnSpPr>
          <p:nvPr/>
        </p:nvCxnSpPr>
        <p:spPr>
          <a:xfrm>
            <a:off y="2643598" x="2250949"/>
            <a:ext cy="1015200" cx="0"/>
          </a:xfrm>
          <a:prstGeom prst="straightConnector1">
            <a:avLst/>
          </a:prstGeom>
          <a:noFill/>
          <a:ln w="38100" cap="flat">
            <a:solidFill>
              <a:schemeClr val="dk2"/>
            </a:solidFill>
            <a:prstDash val="solid"/>
            <a:round/>
            <a:headEnd w="med" len="med" type="none"/>
            <a:tailEnd w="med" len="med" type="none"/>
          </a:ln>
        </p:spPr>
      </p:cxnSp>
      <p:cxnSp>
        <p:nvCxnSpPr>
          <p:cNvPr id="146" name="Shape 146"/>
          <p:cNvCxnSpPr>
            <a:stCxn id="137" idx="5"/>
            <a:endCxn id="139" idx="1"/>
          </p:cNvCxnSpPr>
          <p:nvPr/>
        </p:nvCxnSpPr>
        <p:spPr>
          <a:xfrm>
            <a:off y="3282408" x="1700633"/>
            <a:ext cy="423300" cx="436800"/>
          </a:xfrm>
          <a:prstGeom prst="straightConnector1">
            <a:avLst/>
          </a:prstGeom>
          <a:noFill/>
          <a:ln w="38100" cap="flat">
            <a:solidFill>
              <a:schemeClr val="dk2"/>
            </a:solidFill>
            <a:prstDash val="solid"/>
            <a:round/>
            <a:headEnd w="med" len="med" type="none"/>
            <a:tailEnd w="med" len="med" type="none"/>
          </a:ln>
        </p:spPr>
      </p:cxnSp>
      <p:cxnSp>
        <p:nvCxnSpPr>
          <p:cNvPr id="147" name="Shape 147"/>
          <p:cNvCxnSpPr>
            <a:stCxn id="141" idx="4"/>
            <a:endCxn id="142" idx="1"/>
          </p:cNvCxnSpPr>
          <p:nvPr/>
        </p:nvCxnSpPr>
        <p:spPr>
          <a:xfrm>
            <a:off y="2643598" x="3471374"/>
            <a:ext cy="1062300" cx="448200"/>
          </a:xfrm>
          <a:prstGeom prst="straightConnector1">
            <a:avLst/>
          </a:prstGeom>
          <a:noFill/>
          <a:ln w="38100" cap="flat">
            <a:solidFill>
              <a:schemeClr val="dk2"/>
            </a:solidFill>
            <a:prstDash val="solid"/>
            <a:round/>
            <a:headEnd w="med" len="med" type="none"/>
            <a:tailEnd w="med" len="med" type="none"/>
          </a:ln>
        </p:spPr>
      </p:cxnSp>
      <p:cxnSp>
        <p:nvCxnSpPr>
          <p:cNvPr id="148" name="Shape 148"/>
          <p:cNvCxnSpPr>
            <a:stCxn id="141" idx="3"/>
            <a:endCxn id="140" idx="0"/>
          </p:cNvCxnSpPr>
          <p:nvPr/>
        </p:nvCxnSpPr>
        <p:spPr>
          <a:xfrm flipH="1">
            <a:off y="2596633" x="3042390"/>
            <a:ext cy="650400" cx="315600"/>
          </a:xfrm>
          <a:prstGeom prst="straightConnector1">
            <a:avLst/>
          </a:prstGeom>
          <a:noFill/>
          <a:ln w="38100" cap="flat">
            <a:solidFill>
              <a:schemeClr val="dk2"/>
            </a:solidFill>
            <a:prstDash val="solid"/>
            <a:round/>
            <a:headEnd w="med" len="med" type="none"/>
            <a:tailEnd w="med" len="med" type="none"/>
          </a:ln>
        </p:spPr>
      </p:cxnSp>
      <p:sp>
        <p:nvSpPr>
          <p:cNvPr id="149" name="Shape 149"/>
          <p:cNvSpPr txBox="1"/>
          <p:nvPr/>
        </p:nvSpPr>
        <p:spPr>
          <a:xfrm>
            <a:off y="2265275" x="6547550"/>
            <a:ext cy="743398" cx="1051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Arial"/>
              <a:ea typeface="Arial"/>
              <a:cs typeface="Arial"/>
              <a:sym typeface="Arial"/>
              <a:rtl val="0"/>
            </a:endParaRPr>
          </a:p>
        </p:txBody>
      </p:sp>
      <p:cxnSp>
        <p:nvCxnSpPr>
          <p:cNvPr id="150" name="Shape 150"/>
          <p:cNvCxnSpPr/>
          <p:nvPr/>
        </p:nvCxnSpPr>
        <p:spPr>
          <a:xfrm flipH="1">
            <a:off y="2652250" x="1644350"/>
            <a:ext cy="287698" cx="287698"/>
          </a:xfrm>
          <a:prstGeom prst="straightConnector1">
            <a:avLst/>
          </a:prstGeom>
          <a:noFill/>
          <a:ln w="19050" cap="flat">
            <a:solidFill>
              <a:srgbClr val="434343"/>
            </a:solidFill>
            <a:prstDash val="solid"/>
            <a:round/>
            <a:headEnd w="med" len="med" type="none"/>
            <a:tailEnd w="lg" len="lg" type="triangle"/>
          </a:ln>
        </p:spPr>
      </p:cxnSp>
      <p:cxnSp>
        <p:nvCxnSpPr>
          <p:cNvPr id="151" name="Shape 151"/>
          <p:cNvCxnSpPr/>
          <p:nvPr/>
        </p:nvCxnSpPr>
        <p:spPr>
          <a:xfrm>
            <a:off y="3033250" x="2313050"/>
            <a:ext cy="358799" cx="6000"/>
          </a:xfrm>
          <a:prstGeom prst="straightConnector1">
            <a:avLst/>
          </a:prstGeom>
          <a:noFill/>
          <a:ln w="19050" cap="flat">
            <a:solidFill>
              <a:srgbClr val="434343"/>
            </a:solidFill>
            <a:prstDash val="solid"/>
            <a:round/>
            <a:headEnd w="med" len="med" type="none"/>
            <a:tailEnd w="lg" len="lg" type="triangle"/>
          </a:ln>
        </p:spPr>
      </p:cxnSp>
      <p:cxnSp>
        <p:nvCxnSpPr>
          <p:cNvPr id="152" name="Shape 152"/>
          <p:cNvCxnSpPr/>
          <p:nvPr/>
        </p:nvCxnSpPr>
        <p:spPr>
          <a:xfrm>
            <a:off y="2804650" x="3837050"/>
            <a:ext cy="292499" cx="123000"/>
          </a:xfrm>
          <a:prstGeom prst="straightConnector1">
            <a:avLst/>
          </a:prstGeom>
          <a:noFill/>
          <a:ln w="19050" cap="flat">
            <a:solidFill>
              <a:srgbClr val="434343"/>
            </a:solidFill>
            <a:prstDash val="solid"/>
            <a:round/>
            <a:headEnd w="med" len="med" type="none"/>
            <a:tailEnd w="lg" len="lg" type="triangle"/>
          </a:ln>
        </p:spPr>
      </p:cxnSp>
      <p:sp>
        <p:nvSpPr>
          <p:cNvPr id="153" name="Shape 153"/>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
        <p:nvSpPr>
          <p:cNvPr id="154" name="Shape 154"/>
          <p:cNvSpPr txBox="1"/>
          <p:nvPr/>
        </p:nvSpPr>
        <p:spPr>
          <a:xfrm>
            <a:off y="3228675" x="4925900"/>
            <a:ext cy="1163099" cx="3386100"/>
          </a:xfrm>
          <a:prstGeom prst="rect">
            <a:avLst/>
          </a:prstGeom>
          <a:noFill/>
          <a:ln w="9525" cap="flat">
            <a:solidFill>
              <a:srgbClr val="0000FF"/>
            </a:solidFill>
            <a:prstDash val="solid"/>
            <a:round/>
            <a:headEnd w="med" len="med" type="none"/>
            <a:tailEnd w="med" len="med" type="none"/>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Pr>
              <a:t>例</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噂話,インフルエンザ,</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コンピュータウイルスなど</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y="0" x="0"/>
          <a:ext cy="0" cx="0"/>
          <a:chOff y="0" x="0"/>
          <a:chExt cy="0" cx="0"/>
        </a:xfrm>
      </p:grpSpPr>
      <p:sp>
        <p:nvSpPr>
          <p:cNvPr id="159" name="Shape 159"/>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accent1"/>
              </a:buClr>
              <a:buSzPct val="25000"/>
              <a:buFont typeface="Arial"/>
              <a:buNone/>
            </a:pPr>
            <a:r>
              <a:rPr strike="noStrike" u="none" b="1" cap="none" baseline="0" sz="3600" lang="ja" i="0">
                <a:solidFill>
                  <a:schemeClr val="accent1"/>
                </a:solidFill>
                <a:latin typeface="Arial"/>
                <a:ea typeface="Arial"/>
                <a:cs typeface="Arial"/>
                <a:sym typeface="Arial"/>
                <a:rtl val="0"/>
              </a:rPr>
              <a:t>ネットワーク上の伝搬</a:t>
            </a:r>
          </a:p>
        </p:txBody>
      </p:sp>
      <p:sp>
        <p:nvSpPr>
          <p:cNvPr id="160" name="Shape 160"/>
          <p:cNvSpPr txBox="1"/>
          <p:nvPr/>
        </p:nvSpPr>
        <p:spPr>
          <a:xfrm>
            <a:off y="1437975" x="1050825"/>
            <a:ext cy="743398" cx="6371400"/>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Arial"/>
              <a:buNone/>
            </a:pPr>
            <a:r>
              <a:rPr strike="noStrike" u="none" b="0" cap="none" baseline="0" sz="2400" lang="ja" i="0">
                <a:solidFill>
                  <a:srgbClr val="000000"/>
                </a:solidFill>
                <a:latin typeface="Arial"/>
                <a:ea typeface="Arial"/>
                <a:cs typeface="Arial"/>
                <a:sym typeface="Arial"/>
                <a:rtl val="0"/>
              </a:rPr>
              <a:t>情報はネットワークを介して伝搬される</a:t>
            </a:r>
          </a:p>
        </p:txBody>
      </p:sp>
      <p:sp>
        <p:nvSpPr>
          <p:cNvPr id="161" name="Shape 161"/>
          <p:cNvSpPr/>
          <p:nvPr/>
        </p:nvSpPr>
        <p:spPr>
          <a:xfrm>
            <a:off y="3008675" x="14269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62" name="Shape 162"/>
          <p:cNvSpPr/>
          <p:nvPr/>
        </p:nvSpPr>
        <p:spPr>
          <a:xfrm>
            <a:off y="2322900" x="20906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63" name="Shape 163"/>
          <p:cNvSpPr/>
          <p:nvPr/>
        </p:nvSpPr>
        <p:spPr>
          <a:xfrm>
            <a:off y="3658875" x="20906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64" name="Shape 164"/>
          <p:cNvSpPr/>
          <p:nvPr/>
        </p:nvSpPr>
        <p:spPr>
          <a:xfrm>
            <a:off y="3247125" x="28821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65" name="Shape 165"/>
          <p:cNvSpPr/>
          <p:nvPr/>
        </p:nvSpPr>
        <p:spPr>
          <a:xfrm>
            <a:off y="2322900" x="3311025"/>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sp>
        <p:nvSpPr>
          <p:cNvPr id="166" name="Shape 166"/>
          <p:cNvSpPr/>
          <p:nvPr/>
        </p:nvSpPr>
        <p:spPr>
          <a:xfrm>
            <a:off y="3658875" x="3872700"/>
            <a:ext cy="320698" cx="320698"/>
          </a:xfrm>
          <a:prstGeom prst="flowChartConnector">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400" i="0">
              <a:solidFill>
                <a:srgbClr val="000000"/>
              </a:solidFill>
              <a:latin typeface="Arial"/>
              <a:ea typeface="Arial"/>
              <a:cs typeface="Arial"/>
              <a:sym typeface="Arial"/>
              <a:rtl val="0"/>
            </a:endParaRPr>
          </a:p>
        </p:txBody>
      </p:sp>
      <p:cxnSp>
        <p:nvCxnSpPr>
          <p:cNvPr id="167" name="Shape 167"/>
          <p:cNvCxnSpPr>
            <a:stCxn id="162" idx="3"/>
            <a:endCxn id="161" idx="7"/>
          </p:cNvCxnSpPr>
          <p:nvPr/>
        </p:nvCxnSpPr>
        <p:spPr>
          <a:xfrm flipH="1">
            <a:off y="2596633" x="1700765"/>
            <a:ext cy="459000" cx="436800"/>
          </a:xfrm>
          <a:prstGeom prst="straightConnector1">
            <a:avLst/>
          </a:prstGeom>
          <a:noFill/>
          <a:ln w="38100" cap="flat">
            <a:solidFill>
              <a:schemeClr val="dk2"/>
            </a:solidFill>
            <a:prstDash val="solid"/>
            <a:round/>
            <a:headEnd w="med" len="med" type="none"/>
            <a:tailEnd w="med" len="med" type="none"/>
          </a:ln>
        </p:spPr>
      </p:cxnSp>
      <p:cxnSp>
        <p:nvCxnSpPr>
          <p:cNvPr id="168" name="Shape 168"/>
          <p:cNvCxnSpPr>
            <a:stCxn id="162" idx="5"/>
            <a:endCxn id="164" idx="1"/>
          </p:cNvCxnSpPr>
          <p:nvPr/>
        </p:nvCxnSpPr>
        <p:spPr>
          <a:xfrm>
            <a:off y="2596633" x="2364333"/>
            <a:ext cy="697500" cx="564600"/>
          </a:xfrm>
          <a:prstGeom prst="straightConnector1">
            <a:avLst/>
          </a:prstGeom>
          <a:noFill/>
          <a:ln w="38100" cap="flat">
            <a:solidFill>
              <a:schemeClr val="dk2"/>
            </a:solidFill>
            <a:prstDash val="solid"/>
            <a:round/>
            <a:headEnd w="med" len="med" type="none"/>
            <a:tailEnd w="med" len="med" type="none"/>
          </a:ln>
        </p:spPr>
      </p:cxnSp>
      <p:cxnSp>
        <p:nvCxnSpPr>
          <p:cNvPr id="169" name="Shape 169"/>
          <p:cNvCxnSpPr>
            <a:stCxn id="162" idx="4"/>
            <a:endCxn id="163" idx="0"/>
          </p:cNvCxnSpPr>
          <p:nvPr/>
        </p:nvCxnSpPr>
        <p:spPr>
          <a:xfrm>
            <a:off y="2643598" x="2250949"/>
            <a:ext cy="1015200" cx="0"/>
          </a:xfrm>
          <a:prstGeom prst="straightConnector1">
            <a:avLst/>
          </a:prstGeom>
          <a:noFill/>
          <a:ln w="38100" cap="flat">
            <a:solidFill>
              <a:schemeClr val="dk2"/>
            </a:solidFill>
            <a:prstDash val="solid"/>
            <a:round/>
            <a:headEnd w="med" len="med" type="none"/>
            <a:tailEnd w="med" len="med" type="none"/>
          </a:ln>
        </p:spPr>
      </p:cxnSp>
      <p:cxnSp>
        <p:nvCxnSpPr>
          <p:cNvPr id="170" name="Shape 170"/>
          <p:cNvCxnSpPr>
            <a:stCxn id="161" idx="5"/>
            <a:endCxn id="163" idx="1"/>
          </p:cNvCxnSpPr>
          <p:nvPr/>
        </p:nvCxnSpPr>
        <p:spPr>
          <a:xfrm>
            <a:off y="3282408" x="1700633"/>
            <a:ext cy="423300" cx="436800"/>
          </a:xfrm>
          <a:prstGeom prst="straightConnector1">
            <a:avLst/>
          </a:prstGeom>
          <a:noFill/>
          <a:ln w="38100" cap="flat">
            <a:solidFill>
              <a:schemeClr val="dk2"/>
            </a:solidFill>
            <a:prstDash val="solid"/>
            <a:round/>
            <a:headEnd w="med" len="med" type="none"/>
            <a:tailEnd w="med" len="med" type="none"/>
          </a:ln>
        </p:spPr>
      </p:cxnSp>
      <p:cxnSp>
        <p:nvCxnSpPr>
          <p:cNvPr id="171" name="Shape 171"/>
          <p:cNvCxnSpPr>
            <a:stCxn id="165" idx="4"/>
            <a:endCxn id="166" idx="1"/>
          </p:cNvCxnSpPr>
          <p:nvPr/>
        </p:nvCxnSpPr>
        <p:spPr>
          <a:xfrm>
            <a:off y="2643598" x="3471374"/>
            <a:ext cy="1062300" cx="448200"/>
          </a:xfrm>
          <a:prstGeom prst="straightConnector1">
            <a:avLst/>
          </a:prstGeom>
          <a:noFill/>
          <a:ln w="38100" cap="flat">
            <a:solidFill>
              <a:schemeClr val="dk2"/>
            </a:solidFill>
            <a:prstDash val="solid"/>
            <a:round/>
            <a:headEnd w="med" len="med" type="none"/>
            <a:tailEnd w="med" len="med" type="none"/>
          </a:ln>
        </p:spPr>
      </p:cxnSp>
      <p:cxnSp>
        <p:nvCxnSpPr>
          <p:cNvPr id="172" name="Shape 172"/>
          <p:cNvCxnSpPr>
            <a:stCxn id="165" idx="3"/>
            <a:endCxn id="164" idx="0"/>
          </p:cNvCxnSpPr>
          <p:nvPr/>
        </p:nvCxnSpPr>
        <p:spPr>
          <a:xfrm flipH="1">
            <a:off y="2596633" x="3042390"/>
            <a:ext cy="650400" cx="315600"/>
          </a:xfrm>
          <a:prstGeom prst="straightConnector1">
            <a:avLst/>
          </a:prstGeom>
          <a:noFill/>
          <a:ln w="38100" cap="flat">
            <a:solidFill>
              <a:schemeClr val="dk2"/>
            </a:solidFill>
            <a:prstDash val="solid"/>
            <a:round/>
            <a:headEnd w="med" len="med" type="none"/>
            <a:tailEnd w="med" len="med" type="none"/>
          </a:ln>
        </p:spPr>
      </p:cxnSp>
      <p:sp>
        <p:nvSpPr>
          <p:cNvPr id="173" name="Shape 173"/>
          <p:cNvSpPr txBox="1"/>
          <p:nvPr/>
        </p:nvSpPr>
        <p:spPr>
          <a:xfrm>
            <a:off y="2265275" x="6547550"/>
            <a:ext cy="743398" cx="1051498"/>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Arial"/>
              <a:ea typeface="Arial"/>
              <a:cs typeface="Arial"/>
              <a:sym typeface="Arial"/>
              <a:rtl val="0"/>
            </a:endParaRPr>
          </a:p>
        </p:txBody>
      </p:sp>
      <p:sp>
        <p:nvSpPr>
          <p:cNvPr id="174" name="Shape 174"/>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
        <p:nvSpPr>
          <p:cNvPr id="175" name="Shape 175"/>
          <p:cNvSpPr txBox="1"/>
          <p:nvPr/>
        </p:nvSpPr>
        <p:spPr>
          <a:xfrm>
            <a:off y="3228675" x="4925900"/>
            <a:ext cy="1163099" cx="3386100"/>
          </a:xfrm>
          <a:prstGeom prst="rect">
            <a:avLst/>
          </a:prstGeom>
          <a:noFill/>
          <a:ln w="9525" cap="flat">
            <a:solidFill>
              <a:srgbClr val="0000FF"/>
            </a:solidFill>
            <a:prstDash val="solid"/>
            <a:round/>
            <a:headEnd w="med" len="med" type="none"/>
            <a:tailEnd w="med" len="med" type="none"/>
          </a:ln>
        </p:spPr>
        <p:txBody>
          <a:bodyPr bIns="91425" rIns="91425" lIns="91425" tIns="91425" anchor="t" anchorCtr="0">
            <a:noAutofit/>
          </a:bodyPr>
          <a:lstStyle/>
          <a:p>
            <a:pPr algn="l" rtl="0" lvl="0" marR="0" indent="0" marL="0">
              <a:lnSpc>
                <a:spcPct val="100000"/>
              </a:lnSpc>
              <a:spcBef>
                <a:spcPts val="0"/>
              </a:spcBef>
              <a:spcAft>
                <a:spcPts val="0"/>
              </a:spcAft>
              <a:buClr>
                <a:srgbClr val="000000"/>
              </a:buClr>
              <a:buSzPct val="25000"/>
              <a:buFont typeface="Verdana"/>
              <a:buNone/>
            </a:pPr>
            <a:r>
              <a:rPr strike="noStrike" u="none" b="0" cap="none" baseline="0" sz="1800" lang="ja" i="0">
                <a:solidFill>
                  <a:srgbClr val="000000"/>
                </a:solidFill>
                <a:latin typeface="Verdana"/>
                <a:ea typeface="Verdana"/>
                <a:cs typeface="Verdana"/>
                <a:sym typeface="Verdana"/>
              </a:rPr>
              <a:t>例</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噂話,インフルエンザ,</a:t>
            </a:r>
          </a:p>
          <a:p>
            <a:pPr algn="l" rtl="0" lvl="0" marR="0" indent="0" marL="0">
              <a:lnSpc>
                <a:spcPct val="100000"/>
              </a:lnSpc>
              <a:spcBef>
                <a:spcPts val="0"/>
              </a:spcBef>
              <a:spcAft>
                <a:spcPts val="0"/>
              </a:spcAft>
              <a:buClr>
                <a:srgbClr val="000000"/>
              </a:buClr>
              <a:buSzPct val="25000"/>
              <a:buFont typeface="Verdana"/>
              <a:buNone/>
            </a:pPr>
            <a:r>
              <a:rPr sz="1800" lang="ja">
                <a:latin typeface="Verdana"/>
                <a:ea typeface="Verdana"/>
                <a:cs typeface="Verdana"/>
                <a:sym typeface="Verdana"/>
              </a:rPr>
              <a:t>コンピュータウイルスなど</a:t>
            </a:r>
          </a:p>
          <a:p>
            <a:pPr algn="l" rtl="0" lvl="0" marR="0" indent="0" marL="0">
              <a:lnSpc>
                <a:spcPct val="100000"/>
              </a:lnSpc>
              <a:spcBef>
                <a:spcPts val="0"/>
              </a:spcBef>
              <a:spcAft>
                <a:spcPts val="0"/>
              </a:spcAft>
              <a:buClr>
                <a:srgbClr val="000000"/>
              </a:buClr>
              <a:buFont typeface="Arial"/>
              <a:buNone/>
            </a:pPr>
            <a:r>
              <a:t/>
            </a:r>
            <a:endParaRPr strike="noStrike" u="none" b="0" cap="none" baseline="0" sz="1800" i="0">
              <a:solidFill>
                <a:srgbClr val="000000"/>
              </a:solidFill>
              <a:latin typeface="Verdana"/>
              <a:ea typeface="Verdana"/>
              <a:cs typeface="Verdana"/>
              <a:sym typeface="Verdana"/>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y="0" x="0"/>
          <a:ext cy="0" cx="0"/>
          <a:chOff y="0" x="0"/>
          <a:chExt cy="0" cx="0"/>
        </a:xfrm>
      </p:grpSpPr>
      <p:sp>
        <p:nvSpPr>
          <p:cNvPr id="180" name="Shape 180"/>
          <p:cNvSpPr txBox="1"/>
          <p:nvPr/>
        </p:nvSpPr>
        <p:spPr>
          <a:xfrm>
            <a:off y="1967725" x="2600025"/>
            <a:ext cy="944398" cx="8094599"/>
          </a:xfrm>
          <a:prstGeom prst="rect">
            <a:avLst/>
          </a:prstGeom>
          <a:noFill/>
          <a:ln>
            <a:noFill/>
          </a:ln>
        </p:spPr>
        <p:txBody>
          <a:bodyPr bIns="91425" rIns="91425" lIns="91425" tIns="91425" anchor="t" anchorCtr="0">
            <a:noAutofit/>
          </a:bodyPr>
          <a:lstStyle/>
          <a:p>
            <a:pPr algn="l" rtl="0" lvl="0" marR="0" indent="0" marL="0">
              <a:lnSpc>
                <a:spcPct val="100000"/>
              </a:lnSpc>
              <a:spcBef>
                <a:spcPts val="0"/>
              </a:spcBef>
              <a:spcAft>
                <a:spcPts val="0"/>
              </a:spcAft>
              <a:buClr>
                <a:srgbClr val="DA0002"/>
              </a:buClr>
              <a:buSzPct val="25000"/>
              <a:buFont typeface="Verdana"/>
              <a:buNone/>
            </a:pPr>
            <a:r>
              <a:rPr strike="noStrike" u="none" b="0" cap="none" baseline="0" sz="3600" lang="ja" i="0">
                <a:solidFill>
                  <a:srgbClr val="DA0002"/>
                </a:solidFill>
                <a:latin typeface="Verdana"/>
                <a:ea typeface="Verdana"/>
                <a:cs typeface="Verdana"/>
                <a:sym typeface="Verdana"/>
                <a:rtl val="0"/>
              </a:rPr>
              <a:t>２．背景・目的</a:t>
            </a:r>
          </a:p>
        </p:txBody>
      </p:sp>
      <p:sp>
        <p:nvSpPr>
          <p:cNvPr id="181" name="Shape 181"/>
          <p:cNvSpPr txBox="1"/>
          <p:nvPr>
            <p:ph idx="12" type="sldNum"/>
          </p:nvPr>
        </p:nvSpPr>
        <p:spPr>
          <a:xfrm>
            <a:off y="4749850" x="8556790"/>
            <a:ext cy="393600" cx="548699"/>
          </a:xfrm>
          <a:prstGeom prst="rect">
            <a:avLst/>
          </a:prstGeom>
          <a:noFill/>
          <a:ln>
            <a:noFill/>
          </a:ln>
        </p:spPr>
        <p:txBody>
          <a:bodyPr bIns="91425" rIns="91425" lIns="91425" tIns="91425" anchor="ctr" anchorCtr="0">
            <a:noAutofit/>
          </a:bodyPr>
          <a:lstStyle/>
          <a:p>
            <a:pPr algn="r" rtl="0" lvl="0" marR="0" indent="0" marL="0">
              <a:lnSpc>
                <a:spcPct val="100000"/>
              </a:lnSpc>
              <a:spcBef>
                <a:spcPts val="0"/>
              </a:spcBef>
              <a:spcAft>
                <a:spcPts val="0"/>
              </a:spcAft>
              <a:buClr>
                <a:schemeClr val="dk1"/>
              </a:buClr>
              <a:buSzPct val="25000"/>
              <a:buFont typeface="Arial"/>
              <a:buNone/>
            </a:pPr>
            <a:fld id="{00000000-1234-1234-1234-123412341234}" type="slidenum">
              <a:rPr strike="noStrike" u="none" b="0" cap="none" baseline="0" sz="1300" lang="ja" i="0">
                <a:solidFill>
                  <a:schemeClr val="dk1"/>
                </a:solidFill>
                <a:latin typeface="Arial"/>
                <a:ea typeface="Arial"/>
                <a:cs typeface="Arial"/>
                <a:sym typeface="Arial"/>
                <a:rtl val="0"/>
              </a:rPr>
              <a:t>‹#›</a:t>
            </a:fld>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